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61" r:id="rId3"/>
    <p:sldId id="257" r:id="rId4"/>
    <p:sldId id="258" r:id="rId5"/>
    <p:sldId id="279" r:id="rId6"/>
    <p:sldId id="259" r:id="rId7"/>
    <p:sldId id="260" r:id="rId8"/>
    <p:sldId id="280" r:id="rId9"/>
    <p:sldId id="262" r:id="rId10"/>
    <p:sldId id="263" r:id="rId11"/>
    <p:sldId id="266" r:id="rId12"/>
    <p:sldId id="283" r:id="rId13"/>
    <p:sldId id="268" r:id="rId14"/>
    <p:sldId id="269" r:id="rId15"/>
    <p:sldId id="281" r:id="rId16"/>
    <p:sldId id="270" r:id="rId17"/>
    <p:sldId id="271" r:id="rId18"/>
    <p:sldId id="272" r:id="rId19"/>
    <p:sldId id="282" r:id="rId20"/>
    <p:sldId id="274" r:id="rId21"/>
    <p:sldId id="275" r:id="rId22"/>
    <p:sldId id="276" r:id="rId23"/>
    <p:sldId id="277" r:id="rId24"/>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838BAB"/>
    <a:srgbClr val="619CCD"/>
    <a:srgbClr val="2E6592"/>
    <a:srgbClr val="FF3399"/>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1234" y="1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D81FDD-B7B2-4497-B280-E20A6AC18FDD}" type="datetimeFigureOut">
              <a:rPr lang="nl-NL" smtClean="0"/>
              <a:pPr/>
              <a:t>11-3-2018</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F9ECB3-AD3C-449A-9923-E5F90D9BCDA1}" type="slidenum">
              <a:rPr lang="nl-NL" smtClean="0"/>
              <a:pPr/>
              <a:t>‹nr.›</a:t>
            </a:fld>
            <a:endParaRPr lang="nl-NL"/>
          </a:p>
        </p:txBody>
      </p:sp>
    </p:spTree>
    <p:extLst>
      <p:ext uri="{BB962C8B-B14F-4D97-AF65-F5344CB8AC3E}">
        <p14:creationId xmlns:p14="http://schemas.microsoft.com/office/powerpoint/2010/main" val="183773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F62583CE-20DD-41E1-934E-F71FEE761077}" type="datetimeFigureOut">
              <a:rPr lang="nl-NL" smtClean="0"/>
              <a:pPr/>
              <a:t>11-3-2018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9172CE-81A6-4E20-A50C-E93C38BAB1AA}"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62583CE-20DD-41E1-934E-F71FEE761077}" type="datetimeFigureOut">
              <a:rPr lang="nl-NL" smtClean="0"/>
              <a:pPr/>
              <a:t>11-3-2018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9172CE-81A6-4E20-A50C-E93C38BAB1AA}"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62583CE-20DD-41E1-934E-F71FEE761077}" type="datetimeFigureOut">
              <a:rPr lang="nl-NL" smtClean="0"/>
              <a:pPr/>
              <a:t>11-3-2018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9172CE-81A6-4E20-A50C-E93C38BAB1AA}"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62583CE-20DD-41E1-934E-F71FEE761077}" type="datetimeFigureOut">
              <a:rPr lang="nl-NL" smtClean="0"/>
              <a:pPr/>
              <a:t>11-3-2018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9172CE-81A6-4E20-A50C-E93C38BAB1AA}"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F62583CE-20DD-41E1-934E-F71FEE761077}" type="datetimeFigureOut">
              <a:rPr lang="nl-NL" smtClean="0"/>
              <a:pPr/>
              <a:t>11-3-2018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9172CE-81A6-4E20-A50C-E93C38BAB1AA}"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F62583CE-20DD-41E1-934E-F71FEE761077}" type="datetimeFigureOut">
              <a:rPr lang="nl-NL" smtClean="0"/>
              <a:pPr/>
              <a:t>11-3-2018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39172CE-81A6-4E20-A50C-E93C38BAB1AA}"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F62583CE-20DD-41E1-934E-F71FEE761077}" type="datetimeFigureOut">
              <a:rPr lang="nl-NL" smtClean="0"/>
              <a:pPr/>
              <a:t>11-3-2018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C39172CE-81A6-4E20-A50C-E93C38BAB1AA}"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F62583CE-20DD-41E1-934E-F71FEE761077}" type="datetimeFigureOut">
              <a:rPr lang="nl-NL" smtClean="0"/>
              <a:pPr/>
              <a:t>11-3-2018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C39172CE-81A6-4E20-A50C-E93C38BAB1AA}"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62583CE-20DD-41E1-934E-F71FEE761077}" type="datetimeFigureOut">
              <a:rPr lang="nl-NL" smtClean="0"/>
              <a:pPr/>
              <a:t>11-3-2018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C39172CE-81A6-4E20-A50C-E93C38BAB1AA}"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62583CE-20DD-41E1-934E-F71FEE761077}" type="datetimeFigureOut">
              <a:rPr lang="nl-NL" smtClean="0"/>
              <a:pPr/>
              <a:t>11-3-2018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39172CE-81A6-4E20-A50C-E93C38BAB1AA}"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62583CE-20DD-41E1-934E-F71FEE761077}" type="datetimeFigureOut">
              <a:rPr lang="nl-NL" smtClean="0"/>
              <a:pPr/>
              <a:t>11-3-2018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39172CE-81A6-4E20-A50C-E93C38BAB1AA}"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2583CE-20DD-41E1-934E-F71FEE761077}" type="datetimeFigureOut">
              <a:rPr lang="nl-NL" smtClean="0"/>
              <a:pPr/>
              <a:t>11-3-2018</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9172CE-81A6-4E20-A50C-E93C38BAB1AA}"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nl/url?sa=i&amp;rct=j&amp;q=&amp;esrc=s&amp;frm=1&amp;source=images&amp;cd=&amp;cad=rja&amp;docid=dqVNpo48uZcNqM&amp;tbnid=RSxjXKlNHXuTRM:&amp;ved=0CAUQjRw&amp;url=http://www.rtvdiemen.nl/gemist/&amp;ei=idTfUYzxIMWJ0AXtzIHwDQ&amp;bvm=bv.48705608,d.d2k&amp;psig=AFQjCNGdd8VGiWL-cxQD7iemd3GlS__HNA&amp;ust=1373709810348712" TargetMode="External"/><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hyperlink" Target="http://www.google.nl/url?sa=i&amp;rct=j&amp;q=&amp;esrc=s&amp;frm=1&amp;source=images&amp;cd=&amp;cad=rja&amp;docid=yXuY4iYiUZYnLM&amp;tbnid=skHA0qbT1yACYM:&amp;ved=0CAUQjRw&amp;url=http://www.jeffbullas.com/2010/11/04/the-worlds-10-most-popular-company-facebook-pages/&amp;ei=89TfUYa7BOiM0AWCxICAAg&amp;bvm=bv.48705608,d.d2k&amp;psig=AFQjCNGNdFbBAKnlKKmNCdkdVZ2vog3voA&amp;ust=1373709915506140"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4548383" y="1"/>
            <a:ext cx="4595617" cy="3284984"/>
          </a:xfrm>
          <a:prstGeom prst="rect">
            <a:avLst/>
          </a:prstGeom>
          <a:noFill/>
          <a:ln w="9525">
            <a:noFill/>
            <a:miter lim="800000"/>
            <a:headEnd/>
            <a:tailEnd/>
          </a:ln>
        </p:spPr>
      </p:pic>
      <p:sp>
        <p:nvSpPr>
          <p:cNvPr id="5" name="Tekstvak 4"/>
          <p:cNvSpPr txBox="1"/>
          <p:nvPr/>
        </p:nvSpPr>
        <p:spPr>
          <a:xfrm>
            <a:off x="4680520" y="92239"/>
            <a:ext cx="4499992" cy="2400657"/>
          </a:xfrm>
          <a:prstGeom prst="rect">
            <a:avLst/>
          </a:prstGeom>
          <a:solidFill>
            <a:srgbClr val="838BAB"/>
          </a:solidFill>
        </p:spPr>
        <p:txBody>
          <a:bodyPr wrap="square" rtlCol="0">
            <a:spAutoFit/>
          </a:bodyPr>
          <a:lstStyle/>
          <a:p>
            <a:r>
              <a:rPr lang="nl-NL" sz="2600" i="1" dirty="0" err="1" smtClean="0">
                <a:solidFill>
                  <a:schemeClr val="bg1"/>
                </a:solidFill>
                <a:latin typeface="Georgia" pitchFamily="18" charset="0"/>
              </a:rPr>
              <a:t>Every</a:t>
            </a:r>
            <a:r>
              <a:rPr lang="nl-NL" sz="2600" i="1" dirty="0" smtClean="0">
                <a:solidFill>
                  <a:schemeClr val="bg1"/>
                </a:solidFill>
                <a:latin typeface="Georgia" pitchFamily="18" charset="0"/>
              </a:rPr>
              <a:t> </a:t>
            </a:r>
            <a:r>
              <a:rPr lang="nl-NL" sz="2600" i="1" dirty="0" err="1" smtClean="0">
                <a:solidFill>
                  <a:schemeClr val="bg1"/>
                </a:solidFill>
                <a:latin typeface="Georgia" pitchFamily="18" charset="0"/>
              </a:rPr>
              <a:t>company</a:t>
            </a:r>
            <a:endParaRPr lang="nl-NL" sz="2600" i="1" dirty="0" smtClean="0">
              <a:solidFill>
                <a:schemeClr val="bg1"/>
              </a:solidFill>
              <a:latin typeface="Georgia" pitchFamily="18" charset="0"/>
            </a:endParaRPr>
          </a:p>
          <a:p>
            <a:r>
              <a:rPr lang="nl-NL" sz="2600" i="1" dirty="0" smtClean="0">
                <a:solidFill>
                  <a:schemeClr val="bg1"/>
                </a:solidFill>
                <a:latin typeface="Georgia" pitchFamily="18" charset="0"/>
              </a:rPr>
              <a:t>is a media </a:t>
            </a:r>
            <a:r>
              <a:rPr lang="nl-NL" sz="2600" i="1" dirty="0" err="1" smtClean="0">
                <a:solidFill>
                  <a:schemeClr val="bg1"/>
                </a:solidFill>
                <a:latin typeface="Georgia" pitchFamily="18" charset="0"/>
              </a:rPr>
              <a:t>company</a:t>
            </a:r>
            <a:endParaRPr lang="nl-NL" sz="2600" i="1" dirty="0" smtClean="0">
              <a:solidFill>
                <a:schemeClr val="bg1"/>
              </a:solidFill>
              <a:latin typeface="Georgia" pitchFamily="18" charset="0"/>
            </a:endParaRPr>
          </a:p>
          <a:p>
            <a:endParaRPr lang="nl-NL" sz="2600" i="1" dirty="0" smtClean="0">
              <a:solidFill>
                <a:schemeClr val="bg1"/>
              </a:solidFill>
              <a:latin typeface="Georgia" pitchFamily="18" charset="0"/>
            </a:endParaRPr>
          </a:p>
          <a:p>
            <a:endParaRPr lang="nl-NL" sz="2600" i="1" dirty="0" smtClean="0">
              <a:solidFill>
                <a:schemeClr val="bg1"/>
              </a:solidFill>
              <a:latin typeface="Georgia" pitchFamily="18" charset="0"/>
            </a:endParaRPr>
          </a:p>
          <a:p>
            <a:r>
              <a:rPr lang="nl-NL" sz="4600" b="1" dirty="0" smtClean="0">
                <a:solidFill>
                  <a:schemeClr val="bg1"/>
                </a:solidFill>
                <a:latin typeface="Arial Black" pitchFamily="34" charset="0"/>
              </a:rPr>
              <a:t>14</a:t>
            </a:r>
            <a:endParaRPr lang="nl-NL" sz="4600" b="1" dirty="0">
              <a:solidFill>
                <a:schemeClr val="bg1"/>
              </a:solidFill>
              <a:latin typeface="Arial Black" pitchFamily="34" charset="0"/>
            </a:endParaRPr>
          </a:p>
        </p:txBody>
      </p:sp>
      <p:sp>
        <p:nvSpPr>
          <p:cNvPr id="6" name="Tekstvak 5"/>
          <p:cNvSpPr txBox="1"/>
          <p:nvPr/>
        </p:nvSpPr>
        <p:spPr>
          <a:xfrm>
            <a:off x="0" y="0"/>
            <a:ext cx="4572000" cy="6832640"/>
          </a:xfrm>
          <a:prstGeom prst="rect">
            <a:avLst/>
          </a:prstGeom>
          <a:solidFill>
            <a:schemeClr val="bg1">
              <a:lumMod val="85000"/>
            </a:schemeClr>
          </a:solidFill>
        </p:spPr>
        <p:txBody>
          <a:bodyPr wrap="square" rtlCol="0">
            <a:spAutoFit/>
          </a:bodyPr>
          <a:lstStyle/>
          <a:p>
            <a:endParaRPr lang="nl-NL" dirty="0" smtClean="0"/>
          </a:p>
          <a:p>
            <a:endParaRPr lang="nl-NL" dirty="0" smtClean="0"/>
          </a:p>
          <a:p>
            <a:endParaRPr lang="nl-NL" dirty="0" smtClean="0"/>
          </a:p>
          <a:p>
            <a:endParaRPr lang="nl-NL" dirty="0" smtClean="0"/>
          </a:p>
          <a:p>
            <a:endParaRPr lang="nl-NL" dirty="0" smtClean="0"/>
          </a:p>
          <a:p>
            <a:endParaRPr lang="nl-NL" dirty="0" smtClean="0"/>
          </a:p>
          <a:p>
            <a:endParaRPr lang="nl-NL" dirty="0" smtClean="0"/>
          </a:p>
          <a:p>
            <a:endParaRPr lang="nl-NL" dirty="0" smtClean="0"/>
          </a:p>
          <a:p>
            <a:endParaRPr lang="nl-NL" dirty="0" smtClean="0"/>
          </a:p>
          <a:p>
            <a:endParaRPr lang="nl-NL" dirty="0" smtClean="0"/>
          </a:p>
          <a:p>
            <a:endParaRPr lang="nl-NL" dirty="0" smtClean="0"/>
          </a:p>
          <a:p>
            <a:endParaRPr lang="nl-NL" dirty="0" smtClean="0"/>
          </a:p>
          <a:p>
            <a:endParaRPr lang="nl-NL" dirty="0" smtClean="0"/>
          </a:p>
          <a:p>
            <a:endParaRPr lang="nl-NL" dirty="0" smtClean="0"/>
          </a:p>
          <a:p>
            <a:endParaRPr lang="nl-NL" dirty="0" smtClean="0"/>
          </a:p>
          <a:p>
            <a:endParaRPr lang="nl-NL" dirty="0" smtClean="0"/>
          </a:p>
          <a:p>
            <a:endParaRPr lang="nl-NL" dirty="0" smtClean="0"/>
          </a:p>
          <a:p>
            <a:endParaRPr lang="nl-NL" dirty="0" smtClean="0"/>
          </a:p>
          <a:p>
            <a:endParaRPr lang="nl-NL" dirty="0" smtClean="0"/>
          </a:p>
          <a:p>
            <a:endParaRPr lang="nl-NL" dirty="0" smtClean="0"/>
          </a:p>
          <a:p>
            <a:endParaRPr lang="nl-NL" dirty="0" smtClean="0"/>
          </a:p>
          <a:p>
            <a:endParaRPr lang="nl-NL" dirty="0" smtClean="0"/>
          </a:p>
          <a:p>
            <a:endParaRPr lang="nl-NL" dirty="0" smtClean="0"/>
          </a:p>
          <a:p>
            <a:endParaRPr lang="nl-NL" sz="600" dirty="0" smtClean="0"/>
          </a:p>
          <a:p>
            <a:endParaRPr lang="nl-NL" sz="600" dirty="0" smtClean="0"/>
          </a:p>
          <a:p>
            <a:endParaRPr lang="nl-NL" sz="600" dirty="0" smtClean="0"/>
          </a:p>
          <a:p>
            <a:endParaRPr lang="nl-NL" sz="600"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4000" i="1" dirty="0" err="1" smtClean="0">
                <a:solidFill>
                  <a:srgbClr val="FF0000"/>
                </a:solidFill>
                <a:latin typeface="Georgia" pitchFamily="18" charset="0"/>
              </a:rPr>
              <a:t>Outdoor</a:t>
            </a:r>
            <a:r>
              <a:rPr lang="nl-NL" sz="4000" i="1" dirty="0" smtClean="0">
                <a:solidFill>
                  <a:srgbClr val="FF0000"/>
                </a:solidFill>
                <a:latin typeface="Georgia" pitchFamily="18" charset="0"/>
              </a:rPr>
              <a:t> media </a:t>
            </a:r>
          </a:p>
        </p:txBody>
      </p:sp>
      <p:sp>
        <p:nvSpPr>
          <p:cNvPr id="3" name="Rectangle 2"/>
          <p:cNvSpPr/>
          <p:nvPr/>
        </p:nvSpPr>
        <p:spPr>
          <a:xfrm>
            <a:off x="611560" y="1458650"/>
            <a:ext cx="7992888" cy="1754326"/>
          </a:xfrm>
          <a:prstGeom prst="rect">
            <a:avLst/>
          </a:prstGeom>
        </p:spPr>
        <p:txBody>
          <a:bodyPr wrap="square">
            <a:spAutoFit/>
          </a:bodyPr>
          <a:lstStyle/>
          <a:p>
            <a:pPr algn="ctr">
              <a:lnSpc>
                <a:spcPct val="150000"/>
              </a:lnSpc>
            </a:pPr>
            <a:r>
              <a:rPr lang="nl-NL" dirty="0" smtClean="0">
                <a:latin typeface="Franklin Gothic Book" pitchFamily="34" charset="0"/>
              </a:rPr>
              <a:t>Outdoor media is een verzamelnaam voor verschillende</a:t>
            </a:r>
          </a:p>
          <a:p>
            <a:pPr algn="ctr">
              <a:lnSpc>
                <a:spcPct val="150000"/>
              </a:lnSpc>
            </a:pPr>
            <a:r>
              <a:rPr lang="nl-NL" dirty="0" smtClean="0">
                <a:latin typeface="Franklin Gothic Book" pitchFamily="34" charset="0"/>
              </a:rPr>
              <a:t>media op openbare plaatsen, aan of boven de openbare weg, stations, stadions</a:t>
            </a:r>
          </a:p>
          <a:p>
            <a:pPr algn="ctr">
              <a:lnSpc>
                <a:spcPct val="150000"/>
              </a:lnSpc>
            </a:pPr>
            <a:r>
              <a:rPr lang="nl-NL" dirty="0" smtClean="0">
                <a:latin typeface="Franklin Gothic Book" pitchFamily="34" charset="0"/>
              </a:rPr>
              <a:t>en dergelijke. In veel gevallen is er slechts kort contact met de doelgroep.</a:t>
            </a:r>
          </a:p>
          <a:p>
            <a:pPr algn="ctr">
              <a:lnSpc>
                <a:spcPct val="150000"/>
              </a:lnSpc>
            </a:pPr>
            <a:r>
              <a:rPr lang="nl-NL" dirty="0" smtClean="0">
                <a:latin typeface="Franklin Gothic Book" pitchFamily="34" charset="0"/>
              </a:rPr>
              <a:t>Ze zijn dus vooral geschikt voor korte, eenduidige boodschappen.</a:t>
            </a:r>
            <a:endParaRPr lang="nl-NL" dirty="0">
              <a:latin typeface="Franklin Gothic Book"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179512" y="476672"/>
            <a:ext cx="8712968" cy="769441"/>
          </a:xfrm>
          <a:prstGeom prst="rect">
            <a:avLst/>
          </a:prstGeom>
          <a:noFill/>
        </p:spPr>
        <p:txBody>
          <a:bodyPr wrap="square" rtlCol="0">
            <a:spAutoFit/>
          </a:bodyPr>
          <a:lstStyle/>
          <a:p>
            <a:pPr algn="ctr"/>
            <a:r>
              <a:rPr lang="nl-NL" sz="4400" i="1" dirty="0" err="1" smtClean="0">
                <a:solidFill>
                  <a:srgbClr val="FF0000"/>
                </a:solidFill>
                <a:latin typeface="Georgia" pitchFamily="18" charset="0"/>
              </a:rPr>
              <a:t>Outdoor</a:t>
            </a:r>
            <a:r>
              <a:rPr lang="nl-NL" sz="4400" i="1" dirty="0" smtClean="0">
                <a:solidFill>
                  <a:srgbClr val="FF0000"/>
                </a:solidFill>
                <a:latin typeface="Georgia" pitchFamily="18" charset="0"/>
              </a:rPr>
              <a:t> media</a:t>
            </a:r>
            <a:endParaRPr lang="nl-NL" sz="4400" i="1" dirty="0">
              <a:solidFill>
                <a:srgbClr val="FF0000"/>
              </a:solidFill>
              <a:latin typeface="Georgia" pitchFamily="18" charset="0"/>
            </a:endParaRPr>
          </a:p>
        </p:txBody>
      </p:sp>
      <p:pic>
        <p:nvPicPr>
          <p:cNvPr id="2" name="Afbeelding 1" descr="Schermafbeelding 2016-05-02 om 11.45.27.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800" y="1854200"/>
            <a:ext cx="8775700" cy="31496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259632" y="836712"/>
            <a:ext cx="3190128" cy="2417094"/>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4644008" y="836712"/>
            <a:ext cx="3168352" cy="2373542"/>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1259632" y="3356992"/>
            <a:ext cx="3228887" cy="2871363"/>
          </a:xfrm>
          <a:prstGeom prst="rect">
            <a:avLst/>
          </a:prstGeom>
          <a:noFill/>
          <a:ln w="9525">
            <a:noFill/>
            <a:miter lim="800000"/>
            <a:headEnd/>
            <a:tailEnd/>
          </a:ln>
        </p:spPr>
      </p:pic>
      <p:pic>
        <p:nvPicPr>
          <p:cNvPr id="3077" name="Picture 5"/>
          <p:cNvPicPr>
            <a:picLocks noChangeAspect="1" noChangeArrowheads="1"/>
          </p:cNvPicPr>
          <p:nvPr/>
        </p:nvPicPr>
        <p:blipFill>
          <a:blip r:embed="rId5" cstate="print"/>
          <a:srcRect/>
          <a:stretch>
            <a:fillRect/>
          </a:stretch>
        </p:blipFill>
        <p:spPr bwMode="auto">
          <a:xfrm>
            <a:off x="4644008" y="3356992"/>
            <a:ext cx="3168352" cy="2798167"/>
          </a:xfrm>
          <a:prstGeom prst="rect">
            <a:avLst/>
          </a:prstGeom>
          <a:noFill/>
          <a:ln w="9525">
            <a:noFill/>
            <a:miter lim="800000"/>
            <a:headEnd/>
            <a:tailEnd/>
          </a:ln>
        </p:spPr>
      </p:pic>
    </p:spTree>
    <p:extLst>
      <p:ext uri="{BB962C8B-B14F-4D97-AF65-F5344CB8AC3E}">
        <p14:creationId xmlns:p14="http://schemas.microsoft.com/office/powerpoint/2010/main" val="3823547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4000" i="1" dirty="0" err="1" smtClean="0">
                <a:solidFill>
                  <a:srgbClr val="FF0000"/>
                </a:solidFill>
                <a:latin typeface="Georgia" pitchFamily="18" charset="0"/>
              </a:rPr>
              <a:t>Earned</a:t>
            </a:r>
            <a:r>
              <a:rPr lang="nl-NL" sz="4000" i="1" dirty="0" smtClean="0">
                <a:solidFill>
                  <a:srgbClr val="FF0000"/>
                </a:solidFill>
                <a:latin typeface="Georgia" pitchFamily="18" charset="0"/>
              </a:rPr>
              <a:t> media</a:t>
            </a:r>
            <a:endParaRPr lang="nl-NL" sz="4000" i="1" dirty="0">
              <a:solidFill>
                <a:srgbClr val="FF0000"/>
              </a:solidFill>
              <a:latin typeface="Georgia" pitchFamily="18" charset="0"/>
            </a:endParaRPr>
          </a:p>
        </p:txBody>
      </p:sp>
      <p:sp>
        <p:nvSpPr>
          <p:cNvPr id="3" name="Rectangle 2"/>
          <p:cNvSpPr/>
          <p:nvPr/>
        </p:nvSpPr>
        <p:spPr>
          <a:xfrm>
            <a:off x="2411760" y="1340768"/>
            <a:ext cx="4572000" cy="646331"/>
          </a:xfrm>
          <a:prstGeom prst="rect">
            <a:avLst/>
          </a:prstGeom>
        </p:spPr>
        <p:txBody>
          <a:bodyPr>
            <a:spAutoFit/>
          </a:bodyPr>
          <a:lstStyle/>
          <a:p>
            <a:pPr algn="ctr"/>
            <a:r>
              <a:rPr lang="nl-NL" dirty="0" err="1" smtClean="0">
                <a:latin typeface="Franklin Gothic Book" pitchFamily="34" charset="0"/>
              </a:rPr>
              <a:t>Earned</a:t>
            </a:r>
            <a:r>
              <a:rPr lang="nl-NL" dirty="0" smtClean="0">
                <a:latin typeface="Franklin Gothic Book" pitchFamily="34" charset="0"/>
              </a:rPr>
              <a:t> media hebben als hoofddoel het verkrijgen van free </a:t>
            </a:r>
            <a:r>
              <a:rPr lang="nl-NL" dirty="0" err="1" smtClean="0">
                <a:latin typeface="Franklin Gothic Book" pitchFamily="34" charset="0"/>
              </a:rPr>
              <a:t>publicity</a:t>
            </a:r>
            <a:r>
              <a:rPr lang="nl-NL" dirty="0" smtClean="0">
                <a:latin typeface="Franklin Gothic Book" pitchFamily="34" charset="0"/>
              </a:rPr>
              <a:t>.</a:t>
            </a:r>
            <a:endParaRPr lang="nl-NL" dirty="0">
              <a:latin typeface="Franklin Gothic Book" pitchFamily="34" charset="0"/>
            </a:endParaRPr>
          </a:p>
        </p:txBody>
      </p:sp>
      <p:pic>
        <p:nvPicPr>
          <p:cNvPr id="5122" name="Picture 2"/>
          <p:cNvPicPr>
            <a:picLocks noChangeAspect="1" noChangeArrowheads="1"/>
          </p:cNvPicPr>
          <p:nvPr/>
        </p:nvPicPr>
        <p:blipFill>
          <a:blip r:embed="rId2" cstate="print"/>
          <a:srcRect/>
          <a:stretch>
            <a:fillRect/>
          </a:stretch>
        </p:blipFill>
        <p:spPr bwMode="auto">
          <a:xfrm>
            <a:off x="323528" y="2492896"/>
            <a:ext cx="8820472" cy="1828964"/>
          </a:xfrm>
          <a:prstGeom prst="rect">
            <a:avLst/>
          </a:prstGeom>
          <a:noFill/>
          <a:ln w="9525">
            <a:noFill/>
            <a:miter lim="800000"/>
            <a:headEnd/>
            <a:tailEnd/>
          </a:ln>
        </p:spPr>
      </p:pic>
      <p:sp>
        <p:nvSpPr>
          <p:cNvPr id="4" name="Tekstvak 3"/>
          <p:cNvSpPr txBox="1"/>
          <p:nvPr/>
        </p:nvSpPr>
        <p:spPr>
          <a:xfrm>
            <a:off x="395536" y="5157192"/>
            <a:ext cx="8136904" cy="553998"/>
          </a:xfrm>
          <a:prstGeom prst="rect">
            <a:avLst/>
          </a:prstGeom>
          <a:noFill/>
        </p:spPr>
        <p:txBody>
          <a:bodyPr wrap="square" rtlCol="0">
            <a:spAutoFit/>
          </a:bodyPr>
          <a:lstStyle/>
          <a:p>
            <a:pPr algn="ctr"/>
            <a:r>
              <a:rPr lang="nl-NL" sz="3000" dirty="0" smtClean="0">
                <a:latin typeface="Franklin Gothic Book"/>
                <a:cs typeface="Franklin Gothic Book"/>
              </a:rPr>
              <a:t>Reviews – </a:t>
            </a:r>
            <a:r>
              <a:rPr lang="nl-NL" sz="3000" dirty="0" err="1" smtClean="0">
                <a:latin typeface="Franklin Gothic Book"/>
                <a:cs typeface="Franklin Gothic Book"/>
              </a:rPr>
              <a:t>Comments</a:t>
            </a:r>
            <a:r>
              <a:rPr lang="nl-NL" sz="3000" dirty="0" smtClean="0">
                <a:latin typeface="Franklin Gothic Book"/>
                <a:cs typeface="Franklin Gothic Book"/>
              </a:rPr>
              <a:t> - </a:t>
            </a:r>
            <a:r>
              <a:rPr lang="nl-NL" sz="3000" dirty="0" err="1" smtClean="0">
                <a:latin typeface="Franklin Gothic Book"/>
                <a:cs typeface="Franklin Gothic Book"/>
              </a:rPr>
              <a:t>Likes</a:t>
            </a:r>
            <a:endParaRPr lang="nl-NL" sz="3000" dirty="0">
              <a:latin typeface="Franklin Gothic Book"/>
              <a:cs typeface="Franklin Gothic Book"/>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4000" i="1" dirty="0" err="1" smtClean="0">
                <a:solidFill>
                  <a:srgbClr val="FF0000"/>
                </a:solidFill>
                <a:latin typeface="Georgia" pitchFamily="18" charset="0"/>
              </a:rPr>
              <a:t>Virals</a:t>
            </a:r>
            <a:endParaRPr lang="nl-NL" sz="4000" i="1" dirty="0">
              <a:solidFill>
                <a:srgbClr val="FF0000"/>
              </a:solidFill>
              <a:latin typeface="Georgia" pitchFamily="18" charset="0"/>
            </a:endParaRPr>
          </a:p>
        </p:txBody>
      </p:sp>
      <p:sp>
        <p:nvSpPr>
          <p:cNvPr id="3" name="Rectangle 2"/>
          <p:cNvSpPr/>
          <p:nvPr/>
        </p:nvSpPr>
        <p:spPr>
          <a:xfrm>
            <a:off x="1043608" y="1412776"/>
            <a:ext cx="6840760" cy="923330"/>
          </a:xfrm>
          <a:prstGeom prst="rect">
            <a:avLst/>
          </a:prstGeom>
        </p:spPr>
        <p:txBody>
          <a:bodyPr wrap="square">
            <a:spAutoFit/>
          </a:bodyPr>
          <a:lstStyle/>
          <a:p>
            <a:pPr algn="ctr"/>
            <a:r>
              <a:rPr lang="nl-NL" dirty="0" err="1" smtClean="0">
                <a:latin typeface="Franklin Gothic Book" pitchFamily="34" charset="0"/>
              </a:rPr>
              <a:t>Virals</a:t>
            </a:r>
            <a:r>
              <a:rPr lang="nl-NL" dirty="0" smtClean="0">
                <a:latin typeface="Franklin Gothic Book" pitchFamily="34" charset="0"/>
              </a:rPr>
              <a:t> zijn filmpjes en dan vooral op </a:t>
            </a:r>
            <a:r>
              <a:rPr lang="nl-NL" dirty="0" err="1" smtClean="0">
                <a:latin typeface="Franklin Gothic Book" pitchFamily="34" charset="0"/>
              </a:rPr>
              <a:t>YouTube</a:t>
            </a:r>
            <a:r>
              <a:rPr lang="nl-NL" dirty="0" smtClean="0">
                <a:latin typeface="Franklin Gothic Book" pitchFamily="34" charset="0"/>
              </a:rPr>
              <a:t>. Een video of campagne wordt viraal genoemd als ontvangers van de campagne deze gaan verspreiden binnen hun eigen netwerk. </a:t>
            </a:r>
            <a:endParaRPr lang="nl-NL" dirty="0">
              <a:latin typeface="Franklin Gothic Book" pitchFamily="34" charset="0"/>
            </a:endParaRPr>
          </a:p>
        </p:txBody>
      </p:sp>
      <p:pic>
        <p:nvPicPr>
          <p:cNvPr id="6146" name="Picture 2"/>
          <p:cNvPicPr>
            <a:picLocks noChangeAspect="1" noChangeArrowheads="1"/>
          </p:cNvPicPr>
          <p:nvPr/>
        </p:nvPicPr>
        <p:blipFill>
          <a:blip r:embed="rId2" cstate="print"/>
          <a:srcRect/>
          <a:stretch>
            <a:fillRect/>
          </a:stretch>
        </p:blipFill>
        <p:spPr bwMode="auto">
          <a:xfrm>
            <a:off x="467544" y="3717032"/>
            <a:ext cx="8066121" cy="244827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i="1" dirty="0" smtClean="0">
                <a:solidFill>
                  <a:srgbClr val="FF0000"/>
                </a:solidFill>
                <a:latin typeface="Georgia" pitchFamily="18" charset="0"/>
              </a:rPr>
              <a:t>Crossmediaal</a:t>
            </a:r>
            <a:endParaRPr lang="nl-NL" i="1" dirty="0">
              <a:solidFill>
                <a:srgbClr val="FF0000"/>
              </a:solidFill>
              <a:latin typeface="Georgia" pitchFamily="18" charset="0"/>
            </a:endParaRPr>
          </a:p>
        </p:txBody>
      </p:sp>
      <p:sp>
        <p:nvSpPr>
          <p:cNvPr id="3" name="Tekstvak 2"/>
          <p:cNvSpPr txBox="1"/>
          <p:nvPr/>
        </p:nvSpPr>
        <p:spPr>
          <a:xfrm>
            <a:off x="323528" y="1412776"/>
            <a:ext cx="8496944" cy="1200329"/>
          </a:xfrm>
          <a:prstGeom prst="rect">
            <a:avLst/>
          </a:prstGeom>
          <a:noFill/>
        </p:spPr>
        <p:txBody>
          <a:bodyPr wrap="square" rtlCol="0">
            <a:spAutoFit/>
          </a:bodyPr>
          <a:lstStyle/>
          <a:p>
            <a:pPr algn="ctr"/>
            <a:r>
              <a:rPr lang="nl-NL" dirty="0" smtClean="0">
                <a:latin typeface="Franklin Gothic Book" pitchFamily="34" charset="0"/>
              </a:rPr>
              <a:t>Het gaat bij communicatie om een samenspel, dus een combinatie </a:t>
            </a:r>
          </a:p>
          <a:p>
            <a:pPr algn="ctr"/>
            <a:r>
              <a:rPr lang="nl-NL" dirty="0" smtClean="0">
                <a:latin typeface="Franklin Gothic Book" pitchFamily="34" charset="0"/>
              </a:rPr>
              <a:t>van paid, owned en earned media.</a:t>
            </a:r>
          </a:p>
          <a:p>
            <a:pPr algn="ctr"/>
            <a:endParaRPr lang="nl-NL" dirty="0" smtClean="0">
              <a:latin typeface="Franklin Gothic Book" pitchFamily="34" charset="0"/>
            </a:endParaRPr>
          </a:p>
          <a:p>
            <a:pPr algn="ctr"/>
            <a:r>
              <a:rPr lang="nl-NL" dirty="0" smtClean="0">
                <a:latin typeface="Franklin Gothic Book" pitchFamily="34" charset="0"/>
              </a:rPr>
              <a:t>Via een crossmediale strategie lok je de doelgroep naar een ander medium.</a:t>
            </a:r>
            <a:endParaRPr lang="nl-NL" dirty="0">
              <a:latin typeface="Franklin Gothic Book"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4000" i="1" dirty="0" smtClean="0">
                <a:solidFill>
                  <a:srgbClr val="FF0000"/>
                </a:solidFill>
                <a:latin typeface="Georgia" pitchFamily="18" charset="0"/>
              </a:rPr>
              <a:t>Mediaplanning</a:t>
            </a:r>
            <a:endParaRPr lang="nl-NL" sz="4000" i="1" dirty="0">
              <a:solidFill>
                <a:srgbClr val="FF0000"/>
              </a:solidFill>
              <a:latin typeface="Georgia" pitchFamily="18" charset="0"/>
            </a:endParaRPr>
          </a:p>
        </p:txBody>
      </p:sp>
      <p:sp>
        <p:nvSpPr>
          <p:cNvPr id="3" name="Rectangle 2"/>
          <p:cNvSpPr/>
          <p:nvPr/>
        </p:nvSpPr>
        <p:spPr>
          <a:xfrm>
            <a:off x="899592" y="1340768"/>
            <a:ext cx="7344816" cy="646331"/>
          </a:xfrm>
          <a:prstGeom prst="rect">
            <a:avLst/>
          </a:prstGeom>
        </p:spPr>
        <p:txBody>
          <a:bodyPr wrap="square">
            <a:spAutoFit/>
          </a:bodyPr>
          <a:lstStyle/>
          <a:p>
            <a:pPr algn="ctr"/>
            <a:r>
              <a:rPr lang="nl-NL" dirty="0" smtClean="0">
                <a:latin typeface="Franklin Gothic Book" pitchFamily="34" charset="0"/>
              </a:rPr>
              <a:t>Wat doet de organisatie online, wat offline en hoe verbindt ze beide? Dat is de essentiële vraag bij het maken van een mediaplanning. </a:t>
            </a:r>
            <a:endParaRPr lang="nl-NL" dirty="0">
              <a:latin typeface="Franklin Gothic Book" pitchFamily="34" charset="0"/>
            </a:endParaRPr>
          </a:p>
        </p:txBody>
      </p:sp>
      <p:pic>
        <p:nvPicPr>
          <p:cNvPr id="7170" name="Picture 2"/>
          <p:cNvPicPr>
            <a:picLocks noChangeAspect="1" noChangeArrowheads="1"/>
          </p:cNvPicPr>
          <p:nvPr/>
        </p:nvPicPr>
        <p:blipFill>
          <a:blip r:embed="rId2" cstate="print"/>
          <a:srcRect/>
          <a:stretch>
            <a:fillRect/>
          </a:stretch>
        </p:blipFill>
        <p:spPr bwMode="auto">
          <a:xfrm>
            <a:off x="683568" y="2492896"/>
            <a:ext cx="7956376" cy="243596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4000" i="1" dirty="0" smtClean="0">
                <a:solidFill>
                  <a:srgbClr val="FF0000"/>
                </a:solidFill>
                <a:latin typeface="Georgia" pitchFamily="18" charset="0"/>
              </a:rPr>
              <a:t>Mediaselectie</a:t>
            </a:r>
            <a:endParaRPr lang="nl-NL" sz="4000" i="1" dirty="0">
              <a:solidFill>
                <a:srgbClr val="FF0000"/>
              </a:solidFill>
              <a:latin typeface="Georgia" pitchFamily="18" charset="0"/>
            </a:endParaRPr>
          </a:p>
        </p:txBody>
      </p:sp>
      <p:sp>
        <p:nvSpPr>
          <p:cNvPr id="3" name="Rectangle 2"/>
          <p:cNvSpPr/>
          <p:nvPr/>
        </p:nvSpPr>
        <p:spPr>
          <a:xfrm>
            <a:off x="899592" y="1772816"/>
            <a:ext cx="6912768" cy="923330"/>
          </a:xfrm>
          <a:prstGeom prst="rect">
            <a:avLst/>
          </a:prstGeom>
        </p:spPr>
        <p:txBody>
          <a:bodyPr wrap="square">
            <a:spAutoFit/>
          </a:bodyPr>
          <a:lstStyle/>
          <a:p>
            <a:pPr algn="ctr"/>
            <a:r>
              <a:rPr lang="nl-NL" dirty="0" smtClean="0">
                <a:latin typeface="Franklin Gothic Book" pitchFamily="34" charset="0"/>
              </a:rPr>
              <a:t>Bij het bepalen van welke media het meest geschikt zijn, spelen de volgende begrippen een belangrijke rol.</a:t>
            </a:r>
          </a:p>
          <a:p>
            <a:endParaRPr lang="nl-NL" dirty="0" smtClean="0">
              <a:latin typeface="Franklin Gothic Book" pitchFamily="34" charset="0"/>
            </a:endParaRPr>
          </a:p>
        </p:txBody>
      </p:sp>
      <p:pic>
        <p:nvPicPr>
          <p:cNvPr id="4" name="Picture 2" descr="http://edwardsatterfield.com/images/PNG/post-it_large.png"/>
          <p:cNvPicPr>
            <a:picLocks noChangeAspect="1" noChangeArrowheads="1"/>
          </p:cNvPicPr>
          <p:nvPr/>
        </p:nvPicPr>
        <p:blipFill>
          <a:blip r:embed="rId2" cstate="print"/>
          <a:srcRect l="16800" t="8549" r="14178" b="13395"/>
          <a:stretch>
            <a:fillRect/>
          </a:stretch>
        </p:blipFill>
        <p:spPr bwMode="auto">
          <a:xfrm>
            <a:off x="2339752" y="2564904"/>
            <a:ext cx="4080010" cy="3861428"/>
          </a:xfrm>
          <a:prstGeom prst="rect">
            <a:avLst/>
          </a:prstGeom>
          <a:noFill/>
        </p:spPr>
      </p:pic>
      <p:sp>
        <p:nvSpPr>
          <p:cNvPr id="5" name="TextBox 4"/>
          <p:cNvSpPr txBox="1"/>
          <p:nvPr/>
        </p:nvSpPr>
        <p:spPr>
          <a:xfrm>
            <a:off x="2843808" y="3352924"/>
            <a:ext cx="3048782" cy="2308324"/>
          </a:xfrm>
          <a:prstGeom prst="rect">
            <a:avLst/>
          </a:prstGeom>
          <a:noFill/>
        </p:spPr>
        <p:txBody>
          <a:bodyPr wrap="square" rtlCol="0">
            <a:spAutoFit/>
          </a:bodyPr>
          <a:lstStyle/>
          <a:p>
            <a:r>
              <a:rPr lang="nl-NL" dirty="0" smtClean="0">
                <a:latin typeface="Franklin Gothic Book" pitchFamily="34" charset="0"/>
              </a:rPr>
              <a:t>• oplage</a:t>
            </a:r>
          </a:p>
          <a:p>
            <a:r>
              <a:rPr lang="nl-NL" dirty="0" smtClean="0">
                <a:latin typeface="Franklin Gothic Book" pitchFamily="34" charset="0"/>
              </a:rPr>
              <a:t>• bereik</a:t>
            </a:r>
          </a:p>
          <a:p>
            <a:r>
              <a:rPr lang="nl-NL" dirty="0" smtClean="0">
                <a:latin typeface="Franklin Gothic Book" pitchFamily="34" charset="0"/>
              </a:rPr>
              <a:t>• kosten per duizend</a:t>
            </a:r>
          </a:p>
          <a:p>
            <a:r>
              <a:rPr lang="nl-NL" dirty="0" smtClean="0">
                <a:latin typeface="Franklin Gothic Book" pitchFamily="34" charset="0"/>
              </a:rPr>
              <a:t>• dekking</a:t>
            </a:r>
          </a:p>
          <a:p>
            <a:r>
              <a:rPr lang="nl-NL" dirty="0" smtClean="0">
                <a:latin typeface="Franklin Gothic Book" pitchFamily="34" charset="0"/>
              </a:rPr>
              <a:t>• communicatievermogen</a:t>
            </a:r>
          </a:p>
          <a:p>
            <a:r>
              <a:rPr lang="nl-NL" dirty="0" smtClean="0">
                <a:latin typeface="Franklin Gothic Book" pitchFamily="34" charset="0"/>
              </a:rPr>
              <a:t>• contactfrequentie</a:t>
            </a:r>
          </a:p>
          <a:p>
            <a:r>
              <a:rPr lang="nl-NL" dirty="0" smtClean="0">
                <a:latin typeface="Franklin Gothic Book" pitchFamily="34" charset="0"/>
              </a:rPr>
              <a:t>• budget</a:t>
            </a:r>
          </a:p>
          <a:p>
            <a:endParaRPr lang="nl-NL" dirty="0"/>
          </a:p>
        </p:txBody>
      </p:sp>
      <p:pic>
        <p:nvPicPr>
          <p:cNvPr id="6" name="Picture 2"/>
          <p:cNvPicPr>
            <a:picLocks noChangeAspect="1" noChangeArrowheads="1"/>
          </p:cNvPicPr>
          <p:nvPr/>
        </p:nvPicPr>
        <p:blipFill>
          <a:blip r:embed="rId3" cstate="print"/>
          <a:srcRect/>
          <a:stretch>
            <a:fillRect/>
          </a:stretch>
        </p:blipFill>
        <p:spPr bwMode="auto">
          <a:xfrm flipH="1" flipV="1">
            <a:off x="6876256" y="5733256"/>
            <a:ext cx="1820436" cy="72008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552" y="1340768"/>
            <a:ext cx="1800200" cy="461665"/>
          </a:xfrm>
          <a:prstGeom prst="rect">
            <a:avLst/>
          </a:prstGeom>
          <a:solidFill>
            <a:srgbClr val="FFFF00"/>
          </a:solidFill>
        </p:spPr>
        <p:txBody>
          <a:bodyPr wrap="square">
            <a:spAutoFit/>
          </a:bodyPr>
          <a:lstStyle/>
          <a:p>
            <a:pPr algn="ctr"/>
            <a:r>
              <a:rPr lang="nl-NL" sz="2400" cap="all" dirty="0" smtClean="0">
                <a:latin typeface="Franklin Gothic Demi" pitchFamily="34" charset="0"/>
              </a:rPr>
              <a:t>Oplage</a:t>
            </a:r>
            <a:endParaRPr lang="nl-NL" sz="2400" cap="all" dirty="0">
              <a:latin typeface="Franklin Gothic Demi" pitchFamily="34" charset="0"/>
            </a:endParaRPr>
          </a:p>
        </p:txBody>
      </p:sp>
      <p:sp>
        <p:nvSpPr>
          <p:cNvPr id="4" name="Rectangle 3"/>
          <p:cNvSpPr/>
          <p:nvPr/>
        </p:nvSpPr>
        <p:spPr>
          <a:xfrm>
            <a:off x="2699792" y="1268760"/>
            <a:ext cx="4572000" cy="923330"/>
          </a:xfrm>
          <a:prstGeom prst="rect">
            <a:avLst/>
          </a:prstGeom>
        </p:spPr>
        <p:txBody>
          <a:bodyPr>
            <a:spAutoFit/>
          </a:bodyPr>
          <a:lstStyle/>
          <a:p>
            <a:r>
              <a:rPr lang="nl-NL" dirty="0" smtClean="0">
                <a:latin typeface="Franklin Gothic Book" pitchFamily="34" charset="0"/>
              </a:rPr>
              <a:t>Onder oplage verstaan we het aantal exemplaren dat van een krant, boek</a:t>
            </a:r>
          </a:p>
          <a:p>
            <a:r>
              <a:rPr lang="nl-NL" dirty="0" smtClean="0">
                <a:latin typeface="Franklin Gothic Book" pitchFamily="34" charset="0"/>
              </a:rPr>
              <a:t>of tijdschrift wordt gedrukt.</a:t>
            </a:r>
            <a:endParaRPr lang="nl-NL" dirty="0">
              <a:latin typeface="Franklin Gothic Book" pitchFamily="34" charset="0"/>
            </a:endParaRPr>
          </a:p>
        </p:txBody>
      </p:sp>
      <p:sp>
        <p:nvSpPr>
          <p:cNvPr id="5" name="Rectangle 4"/>
          <p:cNvSpPr/>
          <p:nvPr/>
        </p:nvSpPr>
        <p:spPr>
          <a:xfrm>
            <a:off x="611560" y="2708920"/>
            <a:ext cx="1728192" cy="461665"/>
          </a:xfrm>
          <a:prstGeom prst="rect">
            <a:avLst/>
          </a:prstGeom>
          <a:solidFill>
            <a:srgbClr val="FFFF00"/>
          </a:solidFill>
        </p:spPr>
        <p:txBody>
          <a:bodyPr wrap="square">
            <a:spAutoFit/>
          </a:bodyPr>
          <a:lstStyle/>
          <a:p>
            <a:pPr algn="ctr"/>
            <a:r>
              <a:rPr lang="nl-NL" sz="2400" cap="all" dirty="0" smtClean="0">
                <a:latin typeface="Franklin Gothic Demi" pitchFamily="34" charset="0"/>
              </a:rPr>
              <a:t>Bereik</a:t>
            </a:r>
            <a:endParaRPr lang="nl-NL" sz="2400" cap="all" dirty="0">
              <a:latin typeface="Franklin Gothic Demi" pitchFamily="34" charset="0"/>
            </a:endParaRPr>
          </a:p>
        </p:txBody>
      </p:sp>
      <p:sp>
        <p:nvSpPr>
          <p:cNvPr id="6" name="Rectangle 5"/>
          <p:cNvSpPr/>
          <p:nvPr/>
        </p:nvSpPr>
        <p:spPr>
          <a:xfrm>
            <a:off x="2699792" y="2636912"/>
            <a:ext cx="4752528" cy="646331"/>
          </a:xfrm>
          <a:prstGeom prst="rect">
            <a:avLst/>
          </a:prstGeom>
        </p:spPr>
        <p:txBody>
          <a:bodyPr wrap="square">
            <a:spAutoFit/>
          </a:bodyPr>
          <a:lstStyle/>
          <a:p>
            <a:r>
              <a:rPr lang="nl-NL" dirty="0" smtClean="0">
                <a:latin typeface="Franklin Gothic Book" pitchFamily="34" charset="0"/>
              </a:rPr>
              <a:t>Onder het bereik verstaan we alle personen die een medium hebben gelezen of gezien. </a:t>
            </a:r>
            <a:endParaRPr lang="nl-NL" dirty="0">
              <a:latin typeface="Franklin Gothic Book" pitchFamily="34" charset="0"/>
            </a:endParaRPr>
          </a:p>
        </p:txBody>
      </p:sp>
      <p:pic>
        <p:nvPicPr>
          <p:cNvPr id="7" name="Picture 2"/>
          <p:cNvPicPr>
            <a:picLocks noChangeAspect="1" noChangeArrowheads="1"/>
          </p:cNvPicPr>
          <p:nvPr/>
        </p:nvPicPr>
        <p:blipFill>
          <a:blip r:embed="rId2" cstate="print"/>
          <a:srcRect/>
          <a:stretch>
            <a:fillRect/>
          </a:stretch>
        </p:blipFill>
        <p:spPr bwMode="auto">
          <a:xfrm rot="912640" flipH="1" flipV="1">
            <a:off x="6866825" y="4735320"/>
            <a:ext cx="1820436" cy="72008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i="1" dirty="0" smtClean="0">
                <a:solidFill>
                  <a:srgbClr val="FF0000"/>
                </a:solidFill>
                <a:latin typeface="Georgia" pitchFamily="18" charset="0"/>
              </a:rPr>
              <a:t>Confrontatiesituatie</a:t>
            </a:r>
            <a:endParaRPr lang="nl-NL" i="1" dirty="0">
              <a:solidFill>
                <a:srgbClr val="FF0000"/>
              </a:solidFill>
              <a:latin typeface="Georgia" pitchFamily="18" charset="0"/>
            </a:endParaRPr>
          </a:p>
        </p:txBody>
      </p:sp>
      <p:sp>
        <p:nvSpPr>
          <p:cNvPr id="3" name="Tekstvak 2"/>
          <p:cNvSpPr txBox="1"/>
          <p:nvPr/>
        </p:nvSpPr>
        <p:spPr>
          <a:xfrm>
            <a:off x="395536" y="1907540"/>
            <a:ext cx="2448272" cy="830997"/>
          </a:xfrm>
          <a:prstGeom prst="rect">
            <a:avLst/>
          </a:prstGeom>
          <a:solidFill>
            <a:srgbClr val="FFFF00"/>
          </a:solidFill>
        </p:spPr>
        <p:txBody>
          <a:bodyPr wrap="square" rtlCol="0">
            <a:spAutoFit/>
          </a:bodyPr>
          <a:lstStyle/>
          <a:p>
            <a:r>
              <a:rPr lang="nl-NL" sz="2400" b="1" dirty="0" smtClean="0">
                <a:latin typeface="Franklin Gothic Demi" pitchFamily="34" charset="0"/>
              </a:rPr>
              <a:t>INTERNAL </a:t>
            </a:r>
          </a:p>
          <a:p>
            <a:r>
              <a:rPr lang="nl-NL" sz="2400" b="1" dirty="0" smtClean="0">
                <a:latin typeface="Franklin Gothic Demi" pitchFamily="34" charset="0"/>
              </a:rPr>
              <a:t>PACING</a:t>
            </a:r>
          </a:p>
        </p:txBody>
      </p:sp>
      <p:sp>
        <p:nvSpPr>
          <p:cNvPr id="4" name="Tekstvak 3"/>
          <p:cNvSpPr txBox="1"/>
          <p:nvPr/>
        </p:nvSpPr>
        <p:spPr>
          <a:xfrm>
            <a:off x="395536" y="3246075"/>
            <a:ext cx="2448272" cy="830997"/>
          </a:xfrm>
          <a:prstGeom prst="rect">
            <a:avLst/>
          </a:prstGeom>
          <a:solidFill>
            <a:srgbClr val="FFFF00"/>
          </a:solidFill>
        </p:spPr>
        <p:txBody>
          <a:bodyPr wrap="square" rtlCol="0">
            <a:spAutoFit/>
          </a:bodyPr>
          <a:lstStyle/>
          <a:p>
            <a:r>
              <a:rPr lang="nl-NL" sz="2400" b="1" dirty="0" smtClean="0">
                <a:latin typeface="Franklin Gothic Demi" pitchFamily="34" charset="0"/>
              </a:rPr>
              <a:t>EXTERNAL </a:t>
            </a:r>
          </a:p>
          <a:p>
            <a:r>
              <a:rPr lang="nl-NL" sz="2400" b="1" dirty="0" smtClean="0">
                <a:latin typeface="Franklin Gothic Demi" pitchFamily="34" charset="0"/>
              </a:rPr>
              <a:t>PACING</a:t>
            </a:r>
          </a:p>
        </p:txBody>
      </p:sp>
      <p:sp>
        <p:nvSpPr>
          <p:cNvPr id="5" name="Tekstvak 4"/>
          <p:cNvSpPr txBox="1"/>
          <p:nvPr/>
        </p:nvSpPr>
        <p:spPr>
          <a:xfrm>
            <a:off x="3491880" y="1970256"/>
            <a:ext cx="5184576" cy="923330"/>
          </a:xfrm>
          <a:prstGeom prst="rect">
            <a:avLst/>
          </a:prstGeom>
          <a:noFill/>
        </p:spPr>
        <p:txBody>
          <a:bodyPr wrap="square" rtlCol="0">
            <a:spAutoFit/>
          </a:bodyPr>
          <a:lstStyle/>
          <a:p>
            <a:r>
              <a:rPr lang="nl-NL" dirty="0" smtClean="0">
                <a:latin typeface="Franklin Gothic Book" pitchFamily="34" charset="0"/>
              </a:rPr>
              <a:t>De ontvanger kan de boodschap in een door hemzelf bepaalde volgorde en tempo tot zich nemen.</a:t>
            </a:r>
            <a:endParaRPr lang="nl-NL" dirty="0">
              <a:latin typeface="Franklin Gothic Book" pitchFamily="34" charset="0"/>
            </a:endParaRPr>
          </a:p>
        </p:txBody>
      </p:sp>
      <p:sp>
        <p:nvSpPr>
          <p:cNvPr id="6" name="Tekstvak 5"/>
          <p:cNvSpPr txBox="1"/>
          <p:nvPr/>
        </p:nvSpPr>
        <p:spPr>
          <a:xfrm>
            <a:off x="3491880" y="3288466"/>
            <a:ext cx="5184576" cy="646331"/>
          </a:xfrm>
          <a:prstGeom prst="rect">
            <a:avLst/>
          </a:prstGeom>
          <a:noFill/>
        </p:spPr>
        <p:txBody>
          <a:bodyPr wrap="square" rtlCol="0">
            <a:spAutoFit/>
          </a:bodyPr>
          <a:lstStyle/>
          <a:p>
            <a:r>
              <a:rPr lang="nl-NL" dirty="0" smtClean="0">
                <a:latin typeface="Franklin Gothic Book" pitchFamily="34" charset="0"/>
              </a:rPr>
              <a:t>De ontvanger heeft geen invloed op het tempo en de volgorde waarin hij de boodschap ontvangt.</a:t>
            </a:r>
            <a:endParaRPr lang="nl-NL" dirty="0">
              <a:latin typeface="Franklin Gothic Book"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i="1" dirty="0" smtClean="0">
                <a:solidFill>
                  <a:srgbClr val="FF0000"/>
                </a:solidFill>
                <a:latin typeface="Georgia" pitchFamily="18" charset="0"/>
              </a:rPr>
              <a:t>Owned, paid en earned media</a:t>
            </a:r>
            <a:endParaRPr lang="nl-NL" i="1" dirty="0">
              <a:solidFill>
                <a:srgbClr val="FF0000"/>
              </a:solidFill>
              <a:latin typeface="Georgia" pitchFamily="18" charset="0"/>
            </a:endParaRPr>
          </a:p>
        </p:txBody>
      </p:sp>
      <p:sp>
        <p:nvSpPr>
          <p:cNvPr id="5" name="Rectangle 4"/>
          <p:cNvSpPr/>
          <p:nvPr/>
        </p:nvSpPr>
        <p:spPr>
          <a:xfrm>
            <a:off x="611560" y="3269883"/>
            <a:ext cx="2214517" cy="461665"/>
          </a:xfrm>
          <a:prstGeom prst="rect">
            <a:avLst/>
          </a:prstGeom>
          <a:solidFill>
            <a:srgbClr val="FFFF00"/>
          </a:solidFill>
        </p:spPr>
        <p:txBody>
          <a:bodyPr wrap="none">
            <a:spAutoFit/>
          </a:bodyPr>
          <a:lstStyle/>
          <a:p>
            <a:pPr algn="ctr"/>
            <a:r>
              <a:rPr lang="nl-NL" sz="2400" cap="all" dirty="0" smtClean="0">
                <a:latin typeface="Franklin Gothic Demi" pitchFamily="34" charset="0"/>
              </a:rPr>
              <a:t>Owned media</a:t>
            </a:r>
            <a:endParaRPr lang="nl-NL" sz="2400" cap="all" dirty="0">
              <a:latin typeface="Franklin Gothic Demi" pitchFamily="34" charset="0"/>
            </a:endParaRPr>
          </a:p>
        </p:txBody>
      </p:sp>
      <p:sp>
        <p:nvSpPr>
          <p:cNvPr id="6" name="Rectangle 5"/>
          <p:cNvSpPr/>
          <p:nvPr/>
        </p:nvSpPr>
        <p:spPr>
          <a:xfrm>
            <a:off x="611560" y="3917955"/>
            <a:ext cx="2376264" cy="2031325"/>
          </a:xfrm>
          <a:prstGeom prst="rect">
            <a:avLst/>
          </a:prstGeom>
        </p:spPr>
        <p:txBody>
          <a:bodyPr wrap="square">
            <a:spAutoFit/>
          </a:bodyPr>
          <a:lstStyle/>
          <a:p>
            <a:r>
              <a:rPr lang="nl-NL" dirty="0" smtClean="0">
                <a:latin typeface="Franklin Gothic Book" pitchFamily="34" charset="0"/>
              </a:rPr>
              <a:t>Owned media zijn de media waarbij de organisatie de controle heeft over de content en de media ook in eigen beheer heeft.</a:t>
            </a:r>
            <a:endParaRPr lang="nl-NL" dirty="0">
              <a:latin typeface="Franklin Gothic Book" pitchFamily="34" charset="0"/>
            </a:endParaRPr>
          </a:p>
        </p:txBody>
      </p:sp>
      <p:sp>
        <p:nvSpPr>
          <p:cNvPr id="7" name="Rectangle 6"/>
          <p:cNvSpPr/>
          <p:nvPr/>
        </p:nvSpPr>
        <p:spPr>
          <a:xfrm>
            <a:off x="3275856" y="3269883"/>
            <a:ext cx="2304256" cy="461665"/>
          </a:xfrm>
          <a:prstGeom prst="rect">
            <a:avLst/>
          </a:prstGeom>
          <a:solidFill>
            <a:srgbClr val="FFFF00"/>
          </a:solidFill>
        </p:spPr>
        <p:txBody>
          <a:bodyPr wrap="square">
            <a:spAutoFit/>
          </a:bodyPr>
          <a:lstStyle/>
          <a:p>
            <a:pPr algn="ctr"/>
            <a:r>
              <a:rPr lang="nl-NL" sz="2400" cap="all" dirty="0" err="1" smtClean="0">
                <a:latin typeface="Franklin Gothic Demi" pitchFamily="34" charset="0"/>
              </a:rPr>
              <a:t>Paid</a:t>
            </a:r>
            <a:r>
              <a:rPr lang="nl-NL" sz="2400" cap="all" dirty="0" smtClean="0">
                <a:latin typeface="Franklin Gothic Demi" pitchFamily="34" charset="0"/>
              </a:rPr>
              <a:t> media</a:t>
            </a:r>
          </a:p>
        </p:txBody>
      </p:sp>
      <p:sp>
        <p:nvSpPr>
          <p:cNvPr id="8" name="Rectangle 7"/>
          <p:cNvSpPr/>
          <p:nvPr/>
        </p:nvSpPr>
        <p:spPr>
          <a:xfrm>
            <a:off x="3275856" y="3917955"/>
            <a:ext cx="2376264" cy="1200329"/>
          </a:xfrm>
          <a:prstGeom prst="rect">
            <a:avLst/>
          </a:prstGeom>
        </p:spPr>
        <p:txBody>
          <a:bodyPr wrap="square">
            <a:spAutoFit/>
          </a:bodyPr>
          <a:lstStyle/>
          <a:p>
            <a:r>
              <a:rPr lang="nl-NL" dirty="0" err="1" smtClean="0">
                <a:latin typeface="Franklin Gothic Book" pitchFamily="34" charset="0"/>
              </a:rPr>
              <a:t>Paid</a:t>
            </a:r>
            <a:r>
              <a:rPr lang="nl-NL" dirty="0" smtClean="0">
                <a:latin typeface="Franklin Gothic Book" pitchFamily="34" charset="0"/>
              </a:rPr>
              <a:t> media zijn alle media waarbij de organisatie betaalt voor publicatieruimte.</a:t>
            </a:r>
            <a:endParaRPr lang="nl-NL" dirty="0">
              <a:latin typeface="Franklin Gothic Book" pitchFamily="34" charset="0"/>
            </a:endParaRPr>
          </a:p>
        </p:txBody>
      </p:sp>
      <p:sp>
        <p:nvSpPr>
          <p:cNvPr id="9" name="Rectangle 8"/>
          <p:cNvSpPr/>
          <p:nvPr/>
        </p:nvSpPr>
        <p:spPr>
          <a:xfrm>
            <a:off x="6012160" y="3269883"/>
            <a:ext cx="2316660" cy="461665"/>
          </a:xfrm>
          <a:prstGeom prst="rect">
            <a:avLst/>
          </a:prstGeom>
          <a:solidFill>
            <a:srgbClr val="FFFF00"/>
          </a:solidFill>
        </p:spPr>
        <p:txBody>
          <a:bodyPr wrap="none">
            <a:spAutoFit/>
          </a:bodyPr>
          <a:lstStyle/>
          <a:p>
            <a:pPr algn="ctr"/>
            <a:r>
              <a:rPr lang="nl-NL" sz="2400" cap="all" dirty="0" err="1" smtClean="0">
                <a:latin typeface="Franklin Gothic Demi" pitchFamily="34" charset="0"/>
              </a:rPr>
              <a:t>Earned</a:t>
            </a:r>
            <a:r>
              <a:rPr lang="nl-NL" sz="2400" cap="all" dirty="0" smtClean="0">
                <a:latin typeface="Franklin Gothic Demi" pitchFamily="34" charset="0"/>
              </a:rPr>
              <a:t> media</a:t>
            </a:r>
          </a:p>
        </p:txBody>
      </p:sp>
      <p:sp>
        <p:nvSpPr>
          <p:cNvPr id="10" name="Rectangle 9"/>
          <p:cNvSpPr/>
          <p:nvPr/>
        </p:nvSpPr>
        <p:spPr>
          <a:xfrm>
            <a:off x="6012160" y="3917955"/>
            <a:ext cx="2376264" cy="1200329"/>
          </a:xfrm>
          <a:prstGeom prst="rect">
            <a:avLst/>
          </a:prstGeom>
        </p:spPr>
        <p:txBody>
          <a:bodyPr wrap="square">
            <a:spAutoFit/>
          </a:bodyPr>
          <a:lstStyle/>
          <a:p>
            <a:r>
              <a:rPr lang="nl-NL" dirty="0" smtClean="0">
                <a:latin typeface="Franklin Gothic Book" pitchFamily="34" charset="0"/>
              </a:rPr>
              <a:t>Earned media is free </a:t>
            </a:r>
            <a:r>
              <a:rPr lang="nl-NL" dirty="0" err="1" smtClean="0">
                <a:latin typeface="Franklin Gothic Book" pitchFamily="34" charset="0"/>
              </a:rPr>
              <a:t>publicity</a:t>
            </a:r>
            <a:r>
              <a:rPr lang="nl-NL" dirty="0" smtClean="0">
                <a:latin typeface="Franklin Gothic Book" pitchFamily="34" charset="0"/>
              </a:rPr>
              <a:t> als anderen over de organisatie berichten. </a:t>
            </a:r>
            <a:endParaRPr lang="nl-NL" dirty="0">
              <a:latin typeface="Franklin Gothic Book" pitchFamily="34" charset="0"/>
            </a:endParaRPr>
          </a:p>
        </p:txBody>
      </p:sp>
      <p:pic>
        <p:nvPicPr>
          <p:cNvPr id="23554" name="Picture 2" descr="https://encrypted-tbn2.gstatic.com/images?q=tbn:ANd9GcQRCWugtLSP1tIhLBoFjmkwdhpdy9ZP7ts1xPaT0TlTtC3yaqVW"/>
          <p:cNvPicPr>
            <a:picLocks noChangeAspect="1" noChangeArrowheads="1"/>
          </p:cNvPicPr>
          <p:nvPr/>
        </p:nvPicPr>
        <p:blipFill>
          <a:blip r:embed="rId2" cstate="print"/>
          <a:srcRect/>
          <a:stretch>
            <a:fillRect/>
          </a:stretch>
        </p:blipFill>
        <p:spPr bwMode="auto">
          <a:xfrm>
            <a:off x="6084168" y="1988840"/>
            <a:ext cx="2088232" cy="1044116"/>
          </a:xfrm>
          <a:prstGeom prst="rect">
            <a:avLst/>
          </a:prstGeom>
          <a:noFill/>
        </p:spPr>
      </p:pic>
      <p:pic>
        <p:nvPicPr>
          <p:cNvPr id="23558" name="Picture 6" descr="http://www.rtvdiemen.nl/wp-content/themes/tma_rtvdiemen/images/icon_tv.png">
            <a:hlinkClick r:id="rId3"/>
          </p:cNvPr>
          <p:cNvPicPr>
            <a:picLocks noChangeAspect="1" noChangeArrowheads="1"/>
          </p:cNvPicPr>
          <p:nvPr/>
        </p:nvPicPr>
        <p:blipFill>
          <a:blip r:embed="rId4" cstate="print"/>
          <a:srcRect/>
          <a:stretch>
            <a:fillRect/>
          </a:stretch>
        </p:blipFill>
        <p:spPr bwMode="auto">
          <a:xfrm>
            <a:off x="3707904" y="1752253"/>
            <a:ext cx="1350234" cy="1350234"/>
          </a:xfrm>
          <a:prstGeom prst="rect">
            <a:avLst/>
          </a:prstGeom>
          <a:noFill/>
        </p:spPr>
      </p:pic>
      <p:pic>
        <p:nvPicPr>
          <p:cNvPr id="23560" name="Picture 8" descr="http://www.jeffbullas.com/wp-content/uploads/2010/11/Facebook-Page-Top-10-Brand-and-Company-Red-Bull.png">
            <a:hlinkClick r:id="rId5"/>
          </p:cNvPr>
          <p:cNvPicPr>
            <a:picLocks noChangeAspect="1" noChangeArrowheads="1"/>
          </p:cNvPicPr>
          <p:nvPr/>
        </p:nvPicPr>
        <p:blipFill>
          <a:blip r:embed="rId6" cstate="print"/>
          <a:srcRect/>
          <a:stretch>
            <a:fillRect/>
          </a:stretch>
        </p:blipFill>
        <p:spPr bwMode="auto">
          <a:xfrm>
            <a:off x="755576" y="1484784"/>
            <a:ext cx="1800200" cy="1607906"/>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4000" i="1" dirty="0" smtClean="0">
                <a:solidFill>
                  <a:srgbClr val="FF0000"/>
                </a:solidFill>
                <a:latin typeface="Georgia" pitchFamily="18" charset="0"/>
              </a:rPr>
              <a:t>Contactfrequentie</a:t>
            </a:r>
            <a:endParaRPr lang="nl-NL" sz="4000" i="1" dirty="0">
              <a:solidFill>
                <a:srgbClr val="FF0000"/>
              </a:solidFill>
              <a:latin typeface="Georgia" pitchFamily="18" charset="0"/>
            </a:endParaRPr>
          </a:p>
        </p:txBody>
      </p:sp>
      <p:sp>
        <p:nvSpPr>
          <p:cNvPr id="3" name="Rectangle 2"/>
          <p:cNvSpPr/>
          <p:nvPr/>
        </p:nvSpPr>
        <p:spPr>
          <a:xfrm>
            <a:off x="1259632" y="1628800"/>
            <a:ext cx="6696744" cy="1200329"/>
          </a:xfrm>
          <a:prstGeom prst="rect">
            <a:avLst/>
          </a:prstGeom>
        </p:spPr>
        <p:txBody>
          <a:bodyPr wrap="square">
            <a:spAutoFit/>
          </a:bodyPr>
          <a:lstStyle/>
          <a:p>
            <a:pPr algn="ctr"/>
            <a:r>
              <a:rPr lang="nl-NL" dirty="0" smtClean="0">
                <a:latin typeface="Franklin Gothic Book" pitchFamily="34" charset="0"/>
              </a:rPr>
              <a:t>Contactfrequentie is het aantal malen dat de doelgroep in een bepaalde periode met het medium in aanraking wordt gebracht. </a:t>
            </a:r>
          </a:p>
          <a:p>
            <a:endParaRPr lang="nl-NL" dirty="0" smtClean="0">
              <a:latin typeface="Franklin Gothic Book" pitchFamily="34" charset="0"/>
            </a:endParaRPr>
          </a:p>
          <a:p>
            <a:endParaRPr lang="nl-NL" dirty="0">
              <a:latin typeface="Franklin Gothic Book" pitchFamily="34" charset="0"/>
            </a:endParaRPr>
          </a:p>
        </p:txBody>
      </p:sp>
      <p:pic>
        <p:nvPicPr>
          <p:cNvPr id="4" name="Picture 2" descr="http://edwardsatterfield.com/images/PNG/post-it_large.png"/>
          <p:cNvPicPr>
            <a:picLocks noChangeAspect="1" noChangeArrowheads="1"/>
          </p:cNvPicPr>
          <p:nvPr/>
        </p:nvPicPr>
        <p:blipFill>
          <a:blip r:embed="rId2" cstate="print"/>
          <a:srcRect l="16800" t="8549" r="14178" b="13395"/>
          <a:stretch>
            <a:fillRect/>
          </a:stretch>
        </p:blipFill>
        <p:spPr bwMode="auto">
          <a:xfrm>
            <a:off x="1619672" y="2708920"/>
            <a:ext cx="4080010" cy="3861428"/>
          </a:xfrm>
          <a:prstGeom prst="rect">
            <a:avLst/>
          </a:prstGeom>
          <a:noFill/>
        </p:spPr>
      </p:pic>
      <p:sp>
        <p:nvSpPr>
          <p:cNvPr id="5" name="Rectangle 4"/>
          <p:cNvSpPr/>
          <p:nvPr/>
        </p:nvSpPr>
        <p:spPr>
          <a:xfrm>
            <a:off x="1403648" y="3645024"/>
            <a:ext cx="4572000" cy="1687065"/>
          </a:xfrm>
          <a:prstGeom prst="rect">
            <a:avLst/>
          </a:prstGeom>
        </p:spPr>
        <p:txBody>
          <a:bodyPr>
            <a:spAutoFit/>
          </a:bodyPr>
          <a:lstStyle/>
          <a:p>
            <a:pPr algn="ctr">
              <a:lnSpc>
                <a:spcPct val="150000"/>
              </a:lnSpc>
            </a:pPr>
            <a:r>
              <a:rPr lang="nl-NL" sz="2400" dirty="0" smtClean="0">
                <a:latin typeface="Georgia" pitchFamily="18" charset="0"/>
              </a:rPr>
              <a:t>Constant aanwezig</a:t>
            </a:r>
          </a:p>
          <a:p>
            <a:pPr algn="ctr">
              <a:lnSpc>
                <a:spcPct val="150000"/>
              </a:lnSpc>
            </a:pPr>
            <a:r>
              <a:rPr lang="nl-NL" sz="2400" dirty="0" smtClean="0">
                <a:latin typeface="Georgia" pitchFamily="18" charset="0"/>
              </a:rPr>
              <a:t>Pieken</a:t>
            </a:r>
          </a:p>
          <a:p>
            <a:pPr algn="ctr">
              <a:lnSpc>
                <a:spcPct val="150000"/>
              </a:lnSpc>
            </a:pPr>
            <a:r>
              <a:rPr lang="nl-NL" sz="2400" dirty="0" smtClean="0">
                <a:latin typeface="Georgia" pitchFamily="18" charset="0"/>
              </a:rPr>
              <a:t>Concentraties</a:t>
            </a:r>
            <a:endParaRPr lang="nl-NL" sz="2400" dirty="0">
              <a:latin typeface="Georgia" pitchFamily="18" charset="0"/>
            </a:endParaRPr>
          </a:p>
        </p:txBody>
      </p:sp>
      <p:pic>
        <p:nvPicPr>
          <p:cNvPr id="6" name="Picture 2"/>
          <p:cNvPicPr>
            <a:picLocks noChangeAspect="1" noChangeArrowheads="1"/>
          </p:cNvPicPr>
          <p:nvPr/>
        </p:nvPicPr>
        <p:blipFill>
          <a:blip r:embed="rId3" cstate="print"/>
          <a:srcRect/>
          <a:stretch>
            <a:fillRect/>
          </a:stretch>
        </p:blipFill>
        <p:spPr bwMode="auto">
          <a:xfrm rot="701023" flipH="1" flipV="1">
            <a:off x="6218752" y="5383392"/>
            <a:ext cx="1820436" cy="72008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1628800"/>
            <a:ext cx="8424936" cy="923330"/>
          </a:xfrm>
          <a:prstGeom prst="rect">
            <a:avLst/>
          </a:prstGeom>
        </p:spPr>
        <p:txBody>
          <a:bodyPr wrap="square">
            <a:spAutoFit/>
          </a:bodyPr>
          <a:lstStyle/>
          <a:p>
            <a:pPr algn="ctr"/>
            <a:r>
              <a:rPr lang="nl-NL" dirty="0" smtClean="0">
                <a:latin typeface="Franklin Gothic Book" pitchFamily="34" charset="0"/>
              </a:rPr>
              <a:t>Constante aanwezigheid in de media is zinnig voor producten die je dagelijks gebruikt en koopt, zoals tandpasta, frisdranken en wasmiddelen. Merkherkenning is belangrijk omdat de verschillen met de concurrenten klein zijn.</a:t>
            </a:r>
            <a:endParaRPr lang="nl-NL" dirty="0">
              <a:latin typeface="Franklin Gothic Book" pitchFamily="34" charset="0"/>
            </a:endParaRPr>
          </a:p>
        </p:txBody>
      </p:sp>
      <p:pic>
        <p:nvPicPr>
          <p:cNvPr id="8194" name="Picture 2"/>
          <p:cNvPicPr>
            <a:picLocks noChangeAspect="1" noChangeArrowheads="1"/>
          </p:cNvPicPr>
          <p:nvPr/>
        </p:nvPicPr>
        <p:blipFill>
          <a:blip r:embed="rId2" cstate="print"/>
          <a:srcRect/>
          <a:stretch>
            <a:fillRect/>
          </a:stretch>
        </p:blipFill>
        <p:spPr bwMode="auto">
          <a:xfrm>
            <a:off x="395536" y="3416568"/>
            <a:ext cx="7776864" cy="1896594"/>
          </a:xfrm>
          <a:prstGeom prst="rect">
            <a:avLst/>
          </a:prstGeom>
          <a:noFill/>
          <a:ln w="9525">
            <a:noFill/>
            <a:miter lim="800000"/>
            <a:headEnd/>
            <a:tailEnd/>
          </a:ln>
        </p:spPr>
      </p:pic>
      <p:sp>
        <p:nvSpPr>
          <p:cNvPr id="4" name="Tekstvak 3"/>
          <p:cNvSpPr txBox="1"/>
          <p:nvPr/>
        </p:nvSpPr>
        <p:spPr>
          <a:xfrm>
            <a:off x="1907704" y="692696"/>
            <a:ext cx="5064207" cy="769441"/>
          </a:xfrm>
          <a:prstGeom prst="rect">
            <a:avLst/>
          </a:prstGeom>
          <a:noFill/>
        </p:spPr>
        <p:txBody>
          <a:bodyPr wrap="none" rtlCol="0">
            <a:spAutoFit/>
          </a:bodyPr>
          <a:lstStyle/>
          <a:p>
            <a:r>
              <a:rPr lang="nl-NL" sz="4400" i="1" dirty="0" smtClean="0">
                <a:solidFill>
                  <a:srgbClr val="FF0000"/>
                </a:solidFill>
                <a:latin typeface="Georgia" pitchFamily="18" charset="0"/>
              </a:rPr>
              <a:t>Constant aanwezig</a:t>
            </a:r>
            <a:endParaRPr lang="nl-NL" sz="4400" i="1" dirty="0">
              <a:solidFill>
                <a:srgbClr val="FF0000"/>
              </a:solidFill>
              <a:latin typeface="Georgia"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1580599"/>
            <a:ext cx="8280920" cy="1200329"/>
          </a:xfrm>
          <a:prstGeom prst="rect">
            <a:avLst/>
          </a:prstGeom>
        </p:spPr>
        <p:txBody>
          <a:bodyPr wrap="square">
            <a:spAutoFit/>
          </a:bodyPr>
          <a:lstStyle/>
          <a:p>
            <a:pPr algn="ctr"/>
            <a:r>
              <a:rPr lang="nl-NL" dirty="0" smtClean="0">
                <a:latin typeface="Franklin Gothic Book" pitchFamily="34" charset="0"/>
              </a:rPr>
              <a:t>De piekstrategie wordt gebruikt voor bekende merken met een groot communicatiebudget. Deze strategie geeft vaak extra impulsen bovenop een lopende campagne. Dit wordt ook wel </a:t>
            </a:r>
            <a:r>
              <a:rPr lang="nl-NL" i="1" dirty="0" err="1" smtClean="0">
                <a:latin typeface="Franklin Gothic Book" pitchFamily="34" charset="0"/>
              </a:rPr>
              <a:t>pulsing</a:t>
            </a:r>
            <a:r>
              <a:rPr lang="nl-NL" i="1" dirty="0" smtClean="0">
                <a:latin typeface="Franklin Gothic Book" pitchFamily="34" charset="0"/>
              </a:rPr>
              <a:t> </a:t>
            </a:r>
            <a:r>
              <a:rPr lang="nl-NL" dirty="0" smtClean="0">
                <a:latin typeface="Franklin Gothic Book" pitchFamily="34" charset="0"/>
              </a:rPr>
              <a:t>genoemd</a:t>
            </a:r>
            <a:r>
              <a:rPr lang="nl-NL" i="1" dirty="0" smtClean="0">
                <a:latin typeface="Franklin Gothic Book" pitchFamily="34" charset="0"/>
              </a:rPr>
              <a:t>. </a:t>
            </a:r>
            <a:r>
              <a:rPr lang="nl-NL" dirty="0" smtClean="0">
                <a:latin typeface="Franklin Gothic Book" pitchFamily="34" charset="0"/>
              </a:rPr>
              <a:t>Bijvoorbeeld door te adverteren voor de feestdagen en Moederdag.</a:t>
            </a:r>
            <a:endParaRPr lang="nl-NL" dirty="0">
              <a:latin typeface="Franklin Gothic Book" pitchFamily="34" charset="0"/>
            </a:endParaRPr>
          </a:p>
        </p:txBody>
      </p:sp>
      <p:pic>
        <p:nvPicPr>
          <p:cNvPr id="9218" name="Picture 2"/>
          <p:cNvPicPr>
            <a:picLocks noChangeAspect="1" noChangeArrowheads="1"/>
          </p:cNvPicPr>
          <p:nvPr/>
        </p:nvPicPr>
        <p:blipFill>
          <a:blip r:embed="rId2" cstate="print"/>
          <a:srcRect/>
          <a:stretch>
            <a:fillRect/>
          </a:stretch>
        </p:blipFill>
        <p:spPr bwMode="auto">
          <a:xfrm>
            <a:off x="539552" y="3861048"/>
            <a:ext cx="8232973" cy="2029191"/>
          </a:xfrm>
          <a:prstGeom prst="rect">
            <a:avLst/>
          </a:prstGeom>
          <a:noFill/>
          <a:ln w="9525">
            <a:noFill/>
            <a:miter lim="800000"/>
            <a:headEnd/>
            <a:tailEnd/>
          </a:ln>
        </p:spPr>
      </p:pic>
      <p:sp>
        <p:nvSpPr>
          <p:cNvPr id="4" name="Tekstvak 3"/>
          <p:cNvSpPr txBox="1"/>
          <p:nvPr/>
        </p:nvSpPr>
        <p:spPr>
          <a:xfrm>
            <a:off x="323528" y="571327"/>
            <a:ext cx="8424936" cy="769441"/>
          </a:xfrm>
          <a:prstGeom prst="rect">
            <a:avLst/>
          </a:prstGeom>
          <a:noFill/>
        </p:spPr>
        <p:txBody>
          <a:bodyPr wrap="square" rtlCol="0">
            <a:spAutoFit/>
          </a:bodyPr>
          <a:lstStyle/>
          <a:p>
            <a:pPr algn="ctr"/>
            <a:r>
              <a:rPr lang="nl-NL" sz="4400" i="1" dirty="0" smtClean="0">
                <a:solidFill>
                  <a:srgbClr val="FF0000"/>
                </a:solidFill>
                <a:latin typeface="Georgia" pitchFamily="18" charset="0"/>
              </a:rPr>
              <a:t>Pieken</a:t>
            </a:r>
            <a:endParaRPr lang="nl-NL" sz="4400" i="1" dirty="0">
              <a:solidFill>
                <a:srgbClr val="FF0000"/>
              </a:solidFill>
              <a:latin typeface="Georgia"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536" y="1772816"/>
            <a:ext cx="8280920" cy="1477328"/>
          </a:xfrm>
          <a:prstGeom prst="rect">
            <a:avLst/>
          </a:prstGeom>
        </p:spPr>
        <p:txBody>
          <a:bodyPr wrap="square">
            <a:spAutoFit/>
          </a:bodyPr>
          <a:lstStyle/>
          <a:p>
            <a:pPr algn="ctr"/>
            <a:r>
              <a:rPr lang="nl-NL" dirty="0" smtClean="0">
                <a:latin typeface="Franklin Gothic Book" pitchFamily="34" charset="0"/>
              </a:rPr>
              <a:t>Als het budget om media in te kopen te laag is, kan de organisatie ervoor kiezen alleen intensief aanwezig te zijn tijdens bepaalde periodes. Vooral bij introductie</a:t>
            </a:r>
          </a:p>
          <a:p>
            <a:pPr algn="ctr"/>
            <a:r>
              <a:rPr lang="nl-NL" dirty="0" smtClean="0">
                <a:latin typeface="Franklin Gothic Book" pitchFamily="34" charset="0"/>
              </a:rPr>
              <a:t>van een nieuw product kiezen merken voor deze optie. Ook de wat meer</a:t>
            </a:r>
          </a:p>
          <a:p>
            <a:pPr algn="ctr"/>
            <a:r>
              <a:rPr lang="nl-NL" dirty="0" smtClean="0">
                <a:latin typeface="Franklin Gothic Book" pitchFamily="34" charset="0"/>
              </a:rPr>
              <a:t>seizoensgebonden bedrijven als reisbureaus maken gebruik van plaatsing</a:t>
            </a:r>
          </a:p>
          <a:p>
            <a:pPr algn="ctr"/>
            <a:r>
              <a:rPr lang="nl-NL" dirty="0" smtClean="0">
                <a:latin typeface="Franklin Gothic Book" pitchFamily="34" charset="0"/>
              </a:rPr>
              <a:t>in concentraties.</a:t>
            </a:r>
            <a:endParaRPr lang="nl-NL" dirty="0">
              <a:latin typeface="Franklin Gothic Book" pitchFamily="34" charset="0"/>
            </a:endParaRPr>
          </a:p>
        </p:txBody>
      </p:sp>
      <p:sp>
        <p:nvSpPr>
          <p:cNvPr id="5" name="Tekstvak 4"/>
          <p:cNvSpPr txBox="1"/>
          <p:nvPr/>
        </p:nvSpPr>
        <p:spPr>
          <a:xfrm>
            <a:off x="323528" y="620688"/>
            <a:ext cx="8496944" cy="769441"/>
          </a:xfrm>
          <a:prstGeom prst="rect">
            <a:avLst/>
          </a:prstGeom>
          <a:noFill/>
        </p:spPr>
        <p:txBody>
          <a:bodyPr wrap="square" rtlCol="0">
            <a:spAutoFit/>
          </a:bodyPr>
          <a:lstStyle/>
          <a:p>
            <a:pPr algn="ctr"/>
            <a:r>
              <a:rPr lang="nl-NL" sz="4400" i="1" dirty="0" smtClean="0">
                <a:solidFill>
                  <a:srgbClr val="FF0000"/>
                </a:solidFill>
                <a:latin typeface="Georgia" pitchFamily="18" charset="0"/>
              </a:rPr>
              <a:t>Concentraties</a:t>
            </a:r>
            <a:endParaRPr lang="nl-NL" sz="4400" i="1" dirty="0">
              <a:solidFill>
                <a:srgbClr val="FF0000"/>
              </a:solidFill>
              <a:latin typeface="Georgia"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nl-NL" i="1" dirty="0" smtClean="0">
                <a:solidFill>
                  <a:srgbClr val="FF0000"/>
                </a:solidFill>
                <a:latin typeface="Georgia" pitchFamily="18" charset="0"/>
              </a:rPr>
              <a:t>Owned media</a:t>
            </a:r>
          </a:p>
        </p:txBody>
      </p:sp>
      <p:pic>
        <p:nvPicPr>
          <p:cNvPr id="9" name="Picture 2" descr="http://edwardsatterfield.com/images/PNG/post-it_large.png"/>
          <p:cNvPicPr>
            <a:picLocks noChangeAspect="1" noChangeArrowheads="1"/>
          </p:cNvPicPr>
          <p:nvPr/>
        </p:nvPicPr>
        <p:blipFill>
          <a:blip r:embed="rId2" cstate="print"/>
          <a:srcRect l="16800" t="8549" r="14178" b="13395"/>
          <a:stretch>
            <a:fillRect/>
          </a:stretch>
        </p:blipFill>
        <p:spPr bwMode="auto">
          <a:xfrm>
            <a:off x="35496" y="1412776"/>
            <a:ext cx="4641132" cy="4392488"/>
          </a:xfrm>
          <a:prstGeom prst="rect">
            <a:avLst/>
          </a:prstGeom>
          <a:noFill/>
        </p:spPr>
      </p:pic>
      <p:sp>
        <p:nvSpPr>
          <p:cNvPr id="5" name="Rectangle 4"/>
          <p:cNvSpPr/>
          <p:nvPr/>
        </p:nvSpPr>
        <p:spPr>
          <a:xfrm>
            <a:off x="1508276" y="2420888"/>
            <a:ext cx="1284326" cy="461665"/>
          </a:xfrm>
          <a:prstGeom prst="rect">
            <a:avLst/>
          </a:prstGeom>
        </p:spPr>
        <p:txBody>
          <a:bodyPr wrap="none">
            <a:spAutoFit/>
          </a:bodyPr>
          <a:lstStyle/>
          <a:p>
            <a:r>
              <a:rPr lang="nl-NL" sz="2400" dirty="0" smtClean="0">
                <a:latin typeface="Georgia" pitchFamily="18" charset="0"/>
              </a:rPr>
              <a:t>Website</a:t>
            </a:r>
            <a:endParaRPr lang="nl-NL" sz="2400" dirty="0">
              <a:latin typeface="Georgia" pitchFamily="18" charset="0"/>
            </a:endParaRPr>
          </a:p>
        </p:txBody>
      </p:sp>
      <p:sp>
        <p:nvSpPr>
          <p:cNvPr id="6" name="Rectangle 5"/>
          <p:cNvSpPr/>
          <p:nvPr/>
        </p:nvSpPr>
        <p:spPr>
          <a:xfrm>
            <a:off x="1292252" y="2996952"/>
            <a:ext cx="1912703" cy="461665"/>
          </a:xfrm>
          <a:prstGeom prst="rect">
            <a:avLst/>
          </a:prstGeom>
        </p:spPr>
        <p:txBody>
          <a:bodyPr wrap="none">
            <a:spAutoFit/>
          </a:bodyPr>
          <a:lstStyle/>
          <a:p>
            <a:r>
              <a:rPr lang="nl-NL" sz="2400" dirty="0" smtClean="0">
                <a:latin typeface="Georgia" pitchFamily="18" charset="0"/>
              </a:rPr>
              <a:t>Social media</a:t>
            </a:r>
            <a:endParaRPr lang="nl-NL" sz="2400" dirty="0">
              <a:latin typeface="Georgia" pitchFamily="18" charset="0"/>
            </a:endParaRPr>
          </a:p>
        </p:txBody>
      </p:sp>
      <p:sp>
        <p:nvSpPr>
          <p:cNvPr id="7" name="Rectangle 6"/>
          <p:cNvSpPr/>
          <p:nvPr/>
        </p:nvSpPr>
        <p:spPr>
          <a:xfrm>
            <a:off x="1292252" y="4119463"/>
            <a:ext cx="1776448" cy="461665"/>
          </a:xfrm>
          <a:prstGeom prst="rect">
            <a:avLst/>
          </a:prstGeom>
        </p:spPr>
        <p:txBody>
          <a:bodyPr wrap="none">
            <a:spAutoFit/>
          </a:bodyPr>
          <a:lstStyle/>
          <a:p>
            <a:r>
              <a:rPr lang="nl-NL" sz="2400" dirty="0" smtClean="0">
                <a:latin typeface="Georgia" pitchFamily="18" charset="0"/>
              </a:rPr>
              <a:t>Huisorgaan</a:t>
            </a:r>
            <a:endParaRPr lang="nl-NL" sz="2400" dirty="0">
              <a:latin typeface="Georgia" pitchFamily="18" charset="0"/>
            </a:endParaRPr>
          </a:p>
        </p:txBody>
      </p:sp>
      <p:sp>
        <p:nvSpPr>
          <p:cNvPr id="8" name="Rectangle 7"/>
          <p:cNvSpPr/>
          <p:nvPr/>
        </p:nvSpPr>
        <p:spPr>
          <a:xfrm>
            <a:off x="932212" y="4623519"/>
            <a:ext cx="3002745" cy="461665"/>
          </a:xfrm>
          <a:prstGeom prst="rect">
            <a:avLst/>
          </a:prstGeom>
        </p:spPr>
        <p:txBody>
          <a:bodyPr wrap="none">
            <a:spAutoFit/>
          </a:bodyPr>
          <a:lstStyle/>
          <a:p>
            <a:r>
              <a:rPr lang="nl-NL" sz="2400" dirty="0" err="1" smtClean="0">
                <a:latin typeface="Georgia" pitchFamily="18" charset="0"/>
              </a:rPr>
              <a:t>Sponsored</a:t>
            </a:r>
            <a:r>
              <a:rPr lang="nl-NL" sz="2400" dirty="0" smtClean="0">
                <a:latin typeface="Georgia" pitchFamily="18" charset="0"/>
              </a:rPr>
              <a:t> magazine</a:t>
            </a:r>
            <a:endParaRPr lang="nl-NL" sz="2400" dirty="0">
              <a:latin typeface="Georgia" pitchFamily="18" charset="0"/>
            </a:endParaRPr>
          </a:p>
        </p:txBody>
      </p:sp>
      <p:cxnSp>
        <p:nvCxnSpPr>
          <p:cNvPr id="12" name="Straight Arrow Connector 11"/>
          <p:cNvCxnSpPr/>
          <p:nvPr/>
        </p:nvCxnSpPr>
        <p:spPr>
          <a:xfrm flipV="1">
            <a:off x="3131840" y="2276872"/>
            <a:ext cx="2016224" cy="2016224"/>
          </a:xfrm>
          <a:prstGeom prst="straightConnector1">
            <a:avLst/>
          </a:prstGeom>
          <a:ln w="28575">
            <a:solidFill>
              <a:srgbClr val="FF0000"/>
            </a:solidFill>
            <a:headEnd type="oval" w="med" len="med"/>
            <a:tailEnd type="triangle" w="med" len="med"/>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flipV="1">
            <a:off x="4067944" y="3789040"/>
            <a:ext cx="1152128" cy="1008112"/>
          </a:xfrm>
          <a:prstGeom prst="straightConnector1">
            <a:avLst/>
          </a:prstGeom>
          <a:ln w="28575">
            <a:solidFill>
              <a:srgbClr val="FF0000"/>
            </a:solidFill>
            <a:headEnd type="oval" w="med" len="med"/>
            <a:tailEnd type="triangle" w="med" len="med"/>
          </a:ln>
        </p:spPr>
        <p:style>
          <a:lnRef idx="1">
            <a:schemeClr val="dk1"/>
          </a:lnRef>
          <a:fillRef idx="0">
            <a:schemeClr val="dk1"/>
          </a:fillRef>
          <a:effectRef idx="0">
            <a:schemeClr val="dk1"/>
          </a:effectRef>
          <a:fontRef idx="minor">
            <a:schemeClr val="tx1"/>
          </a:fontRef>
        </p:style>
      </p:cxnSp>
      <p:sp>
        <p:nvSpPr>
          <p:cNvPr id="15" name="Rectangle 14"/>
          <p:cNvSpPr/>
          <p:nvPr/>
        </p:nvSpPr>
        <p:spPr>
          <a:xfrm>
            <a:off x="5364088" y="1628800"/>
            <a:ext cx="2987824" cy="923330"/>
          </a:xfrm>
          <a:prstGeom prst="rect">
            <a:avLst/>
          </a:prstGeom>
        </p:spPr>
        <p:txBody>
          <a:bodyPr wrap="square">
            <a:spAutoFit/>
          </a:bodyPr>
          <a:lstStyle/>
          <a:p>
            <a:r>
              <a:rPr lang="nl-NL" dirty="0" smtClean="0">
                <a:latin typeface="Franklin Gothic Book" pitchFamily="34" charset="0"/>
              </a:rPr>
              <a:t>Een </a:t>
            </a:r>
            <a:r>
              <a:rPr lang="nl-NL" dirty="0" smtClean="0">
                <a:solidFill>
                  <a:srgbClr val="00B0F0"/>
                </a:solidFill>
                <a:latin typeface="Franklin Gothic Demi" pitchFamily="34" charset="0"/>
              </a:rPr>
              <a:t>huisorgaan</a:t>
            </a:r>
            <a:r>
              <a:rPr lang="nl-NL" dirty="0" smtClean="0">
                <a:latin typeface="Franklin Gothic Book" pitchFamily="34" charset="0"/>
              </a:rPr>
              <a:t> is een publicatie die gericht is op de externe publieksgroepen.</a:t>
            </a:r>
            <a:endParaRPr lang="nl-NL" dirty="0">
              <a:latin typeface="Franklin Gothic Book" pitchFamily="34" charset="0"/>
            </a:endParaRPr>
          </a:p>
        </p:txBody>
      </p:sp>
      <p:sp>
        <p:nvSpPr>
          <p:cNvPr id="18" name="Rectangle 17"/>
          <p:cNvSpPr/>
          <p:nvPr/>
        </p:nvSpPr>
        <p:spPr>
          <a:xfrm>
            <a:off x="5364088" y="2996952"/>
            <a:ext cx="3168352" cy="1200329"/>
          </a:xfrm>
          <a:prstGeom prst="rect">
            <a:avLst/>
          </a:prstGeom>
        </p:spPr>
        <p:txBody>
          <a:bodyPr wrap="square">
            <a:spAutoFit/>
          </a:bodyPr>
          <a:lstStyle/>
          <a:p>
            <a:r>
              <a:rPr lang="nl-NL" dirty="0" smtClean="0">
                <a:latin typeface="Franklin Gothic Book" pitchFamily="34" charset="0"/>
              </a:rPr>
              <a:t>Een </a:t>
            </a:r>
            <a:r>
              <a:rPr lang="nl-NL" dirty="0" err="1" smtClean="0">
                <a:solidFill>
                  <a:srgbClr val="00B0F0"/>
                </a:solidFill>
                <a:latin typeface="Franklin Gothic Demi" pitchFamily="34" charset="0"/>
              </a:rPr>
              <a:t>sponsored</a:t>
            </a:r>
            <a:r>
              <a:rPr lang="nl-NL" b="1" dirty="0" smtClean="0">
                <a:latin typeface="Franklin Gothic Book" pitchFamily="34" charset="0"/>
              </a:rPr>
              <a:t> </a:t>
            </a:r>
            <a:r>
              <a:rPr lang="nl-NL" dirty="0" smtClean="0">
                <a:solidFill>
                  <a:srgbClr val="00B0F0"/>
                </a:solidFill>
                <a:latin typeface="Franklin Gothic Demi" pitchFamily="34" charset="0"/>
              </a:rPr>
              <a:t>magazine</a:t>
            </a:r>
            <a:r>
              <a:rPr lang="nl-NL" b="1" dirty="0" smtClean="0">
                <a:latin typeface="Franklin Gothic Book" pitchFamily="34" charset="0"/>
              </a:rPr>
              <a:t> </a:t>
            </a:r>
            <a:r>
              <a:rPr lang="nl-NL" dirty="0" smtClean="0">
                <a:latin typeface="Franklin Gothic Book" pitchFamily="34" charset="0"/>
              </a:rPr>
              <a:t>lijkt op een huisorgaan. Het grote verschil is dat er advertenties van derden in staan.</a:t>
            </a:r>
            <a:endParaRPr lang="nl-NL" dirty="0">
              <a:latin typeface="Franklin Gothic Book" pitchFamily="34" charset="0"/>
            </a:endParaRPr>
          </a:p>
        </p:txBody>
      </p:sp>
      <p:pic>
        <p:nvPicPr>
          <p:cNvPr id="23557" name="Picture 5"/>
          <p:cNvPicPr>
            <a:picLocks noChangeAspect="1" noChangeArrowheads="1"/>
          </p:cNvPicPr>
          <p:nvPr/>
        </p:nvPicPr>
        <p:blipFill>
          <a:blip r:embed="rId3" cstate="print"/>
          <a:srcRect/>
          <a:stretch>
            <a:fillRect/>
          </a:stretch>
        </p:blipFill>
        <p:spPr bwMode="auto">
          <a:xfrm>
            <a:off x="5508104" y="4293096"/>
            <a:ext cx="1900632" cy="2233811"/>
          </a:xfrm>
          <a:prstGeom prst="rect">
            <a:avLst/>
          </a:prstGeom>
          <a:noFill/>
          <a:ln w="9525">
            <a:noFill/>
            <a:miter lim="800000"/>
            <a:headEnd/>
            <a:tailEnd/>
          </a:ln>
        </p:spPr>
      </p:pic>
      <p:sp>
        <p:nvSpPr>
          <p:cNvPr id="13" name="Tekstvak 12"/>
          <p:cNvSpPr txBox="1"/>
          <p:nvPr/>
        </p:nvSpPr>
        <p:spPr>
          <a:xfrm>
            <a:off x="1763688" y="3543399"/>
            <a:ext cx="877163" cy="461665"/>
          </a:xfrm>
          <a:prstGeom prst="rect">
            <a:avLst/>
          </a:prstGeom>
          <a:noFill/>
        </p:spPr>
        <p:txBody>
          <a:bodyPr wrap="none" rtlCol="0">
            <a:spAutoFit/>
          </a:bodyPr>
          <a:lstStyle/>
          <a:p>
            <a:r>
              <a:rPr lang="nl-NL" sz="2400" dirty="0" err="1" smtClean="0">
                <a:latin typeface="Georgia" pitchFamily="18" charset="0"/>
              </a:rPr>
              <a:t>Apps</a:t>
            </a:r>
            <a:endParaRPr lang="nl-NL" sz="2400" dirty="0">
              <a:latin typeface="Georgia"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nl-NL" i="1" dirty="0" err="1" smtClean="0">
                <a:solidFill>
                  <a:srgbClr val="FF0000"/>
                </a:solidFill>
                <a:latin typeface="Georgia" pitchFamily="18" charset="0"/>
              </a:rPr>
              <a:t>Paid</a:t>
            </a:r>
            <a:r>
              <a:rPr lang="nl-NL" i="1" dirty="0" smtClean="0">
                <a:solidFill>
                  <a:srgbClr val="FF0000"/>
                </a:solidFill>
                <a:latin typeface="Georgia" pitchFamily="18" charset="0"/>
              </a:rPr>
              <a:t> media</a:t>
            </a:r>
          </a:p>
        </p:txBody>
      </p:sp>
      <p:pic>
        <p:nvPicPr>
          <p:cNvPr id="10" name="Picture 2" descr="http://edwardsatterfield.com/images/PNG/post-it_large.png"/>
          <p:cNvPicPr>
            <a:picLocks noChangeAspect="1" noChangeArrowheads="1"/>
          </p:cNvPicPr>
          <p:nvPr/>
        </p:nvPicPr>
        <p:blipFill>
          <a:blip r:embed="rId2" cstate="print"/>
          <a:srcRect l="16800" t="8549" r="14178" b="13395"/>
          <a:stretch>
            <a:fillRect/>
          </a:stretch>
        </p:blipFill>
        <p:spPr bwMode="auto">
          <a:xfrm>
            <a:off x="2195736" y="1556792"/>
            <a:ext cx="4641132" cy="4392488"/>
          </a:xfrm>
          <a:prstGeom prst="rect">
            <a:avLst/>
          </a:prstGeom>
          <a:noFill/>
        </p:spPr>
      </p:pic>
      <p:sp>
        <p:nvSpPr>
          <p:cNvPr id="5" name="Rectangle 4"/>
          <p:cNvSpPr/>
          <p:nvPr/>
        </p:nvSpPr>
        <p:spPr>
          <a:xfrm>
            <a:off x="2843808" y="2780928"/>
            <a:ext cx="3312368" cy="646331"/>
          </a:xfrm>
          <a:prstGeom prst="rect">
            <a:avLst/>
          </a:prstGeom>
        </p:spPr>
        <p:txBody>
          <a:bodyPr wrap="square">
            <a:spAutoFit/>
          </a:bodyPr>
          <a:lstStyle/>
          <a:p>
            <a:pPr algn="ctr"/>
            <a:r>
              <a:rPr lang="nl-NL" dirty="0" smtClean="0">
                <a:latin typeface="Georgia" pitchFamily="18" charset="0"/>
              </a:rPr>
              <a:t>Dagbladen en huis-aan-huisbladen</a:t>
            </a:r>
            <a:endParaRPr lang="nl-NL" dirty="0">
              <a:latin typeface="Georgia" pitchFamily="18" charset="0"/>
            </a:endParaRPr>
          </a:p>
        </p:txBody>
      </p:sp>
      <p:sp>
        <p:nvSpPr>
          <p:cNvPr id="6" name="Rectangle 5"/>
          <p:cNvSpPr/>
          <p:nvPr/>
        </p:nvSpPr>
        <p:spPr>
          <a:xfrm>
            <a:off x="2915816" y="3635732"/>
            <a:ext cx="2909771" cy="369332"/>
          </a:xfrm>
          <a:prstGeom prst="rect">
            <a:avLst/>
          </a:prstGeom>
        </p:spPr>
        <p:txBody>
          <a:bodyPr wrap="none">
            <a:spAutoFit/>
          </a:bodyPr>
          <a:lstStyle/>
          <a:p>
            <a:r>
              <a:rPr lang="nl-NL" dirty="0" smtClean="0">
                <a:latin typeface="Georgia" pitchFamily="18" charset="0"/>
              </a:rPr>
              <a:t>Tijdschriften en vakbladen</a:t>
            </a:r>
            <a:endParaRPr lang="nl-NL" dirty="0">
              <a:latin typeface="Georgia" pitchFamily="18" charset="0"/>
            </a:endParaRPr>
          </a:p>
        </p:txBody>
      </p:sp>
      <p:sp>
        <p:nvSpPr>
          <p:cNvPr id="9" name="Rectangle 8"/>
          <p:cNvSpPr/>
          <p:nvPr/>
        </p:nvSpPr>
        <p:spPr>
          <a:xfrm>
            <a:off x="2915816" y="4211796"/>
            <a:ext cx="3002745" cy="369332"/>
          </a:xfrm>
          <a:prstGeom prst="rect">
            <a:avLst/>
          </a:prstGeom>
        </p:spPr>
        <p:txBody>
          <a:bodyPr wrap="none">
            <a:spAutoFit/>
          </a:bodyPr>
          <a:lstStyle/>
          <a:p>
            <a:r>
              <a:rPr lang="nl-NL" dirty="0" smtClean="0">
                <a:latin typeface="Georgia" pitchFamily="18" charset="0"/>
              </a:rPr>
              <a:t>Televisie, bioscoop en radio</a:t>
            </a:r>
            <a:endParaRPr lang="nl-NL" dirty="0">
              <a:latin typeface="Georgia" pitchFamily="18" charset="0"/>
            </a:endParaRPr>
          </a:p>
        </p:txBody>
      </p:sp>
      <p:pic>
        <p:nvPicPr>
          <p:cNvPr id="11" name="Picture 2"/>
          <p:cNvPicPr>
            <a:picLocks noChangeAspect="1" noChangeArrowheads="1"/>
          </p:cNvPicPr>
          <p:nvPr/>
        </p:nvPicPr>
        <p:blipFill>
          <a:blip r:embed="rId3" cstate="print"/>
          <a:srcRect/>
          <a:stretch>
            <a:fillRect/>
          </a:stretch>
        </p:blipFill>
        <p:spPr bwMode="auto">
          <a:xfrm flipH="1" flipV="1">
            <a:off x="6660232" y="5661248"/>
            <a:ext cx="1820436" cy="72008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i="1" dirty="0" smtClean="0">
                <a:solidFill>
                  <a:srgbClr val="FF0000"/>
                </a:solidFill>
                <a:latin typeface="Georgia" pitchFamily="18" charset="0"/>
              </a:rPr>
              <a:t>Dagbladen en huis-aan-huisbladen</a:t>
            </a:r>
            <a:endParaRPr lang="nl-NL" i="1" dirty="0">
              <a:solidFill>
                <a:srgbClr val="FF0000"/>
              </a:solidFill>
            </a:endParaRPr>
          </a:p>
        </p:txBody>
      </p:sp>
      <p:pic>
        <p:nvPicPr>
          <p:cNvPr id="37891" name="Picture 3"/>
          <p:cNvPicPr>
            <a:picLocks noChangeAspect="1" noChangeArrowheads="1"/>
          </p:cNvPicPr>
          <p:nvPr/>
        </p:nvPicPr>
        <p:blipFill>
          <a:blip r:embed="rId2" cstate="print"/>
          <a:srcRect/>
          <a:stretch>
            <a:fillRect/>
          </a:stretch>
        </p:blipFill>
        <p:spPr bwMode="auto">
          <a:xfrm>
            <a:off x="0" y="1340768"/>
            <a:ext cx="4123620" cy="5013176"/>
          </a:xfrm>
          <a:prstGeom prst="rect">
            <a:avLst/>
          </a:prstGeom>
          <a:noFill/>
          <a:ln w="9525">
            <a:noFill/>
            <a:miter lim="800000"/>
            <a:headEnd/>
            <a:tailEnd/>
          </a:ln>
        </p:spPr>
      </p:pic>
      <p:pic>
        <p:nvPicPr>
          <p:cNvPr id="37893" name="Picture 5"/>
          <p:cNvPicPr>
            <a:picLocks noChangeAspect="1" noChangeArrowheads="1"/>
          </p:cNvPicPr>
          <p:nvPr/>
        </p:nvPicPr>
        <p:blipFill>
          <a:blip r:embed="rId3" cstate="print"/>
          <a:srcRect/>
          <a:stretch>
            <a:fillRect/>
          </a:stretch>
        </p:blipFill>
        <p:spPr bwMode="auto">
          <a:xfrm>
            <a:off x="4572000" y="1772816"/>
            <a:ext cx="3781425" cy="1838325"/>
          </a:xfrm>
          <a:prstGeom prst="rect">
            <a:avLst/>
          </a:prstGeom>
          <a:noFill/>
          <a:ln w="9525">
            <a:noFill/>
            <a:miter lim="800000"/>
            <a:headEnd/>
            <a:tailEnd/>
          </a:ln>
        </p:spPr>
      </p:pic>
      <p:pic>
        <p:nvPicPr>
          <p:cNvPr id="3" name="Afbeelding 2"/>
          <p:cNvPicPr>
            <a:picLocks noChangeAspect="1"/>
          </p:cNvPicPr>
          <p:nvPr/>
        </p:nvPicPr>
        <p:blipFill>
          <a:blip r:embed="rId4" cstate="print"/>
          <a:stretch>
            <a:fillRect/>
          </a:stretch>
        </p:blipFill>
        <p:spPr>
          <a:xfrm>
            <a:off x="4785692" y="3861048"/>
            <a:ext cx="3314700" cy="17145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nl-NL" i="1" dirty="0" smtClean="0">
                <a:solidFill>
                  <a:srgbClr val="FF0000"/>
                </a:solidFill>
                <a:latin typeface="Georgia" pitchFamily="18" charset="0"/>
              </a:rPr>
              <a:t>Tijdschriften en vakbladen</a:t>
            </a:r>
            <a:endParaRPr lang="nl-NL" i="1" dirty="0">
              <a:solidFill>
                <a:srgbClr val="FF0000"/>
              </a:solidFill>
              <a:latin typeface="Georgia" pitchFamily="18" charset="0"/>
            </a:endParaRPr>
          </a:p>
        </p:txBody>
      </p:sp>
      <p:sp>
        <p:nvSpPr>
          <p:cNvPr id="6" name="Rectangle 5"/>
          <p:cNvSpPr/>
          <p:nvPr/>
        </p:nvSpPr>
        <p:spPr>
          <a:xfrm>
            <a:off x="323528" y="2132856"/>
            <a:ext cx="184731" cy="369332"/>
          </a:xfrm>
          <a:prstGeom prst="rect">
            <a:avLst/>
          </a:prstGeom>
        </p:spPr>
        <p:txBody>
          <a:bodyPr wrap="none">
            <a:spAutoFit/>
          </a:bodyPr>
          <a:lstStyle/>
          <a:p>
            <a:endParaRPr lang="nl-NL" dirty="0"/>
          </a:p>
        </p:txBody>
      </p:sp>
      <p:sp>
        <p:nvSpPr>
          <p:cNvPr id="8" name="Rectangle 7"/>
          <p:cNvSpPr/>
          <p:nvPr/>
        </p:nvSpPr>
        <p:spPr>
          <a:xfrm>
            <a:off x="323528" y="1412776"/>
            <a:ext cx="8496944" cy="369332"/>
          </a:xfrm>
          <a:prstGeom prst="rect">
            <a:avLst/>
          </a:prstGeom>
        </p:spPr>
        <p:txBody>
          <a:bodyPr wrap="square">
            <a:spAutoFit/>
          </a:bodyPr>
          <a:lstStyle/>
          <a:p>
            <a:pPr algn="ctr"/>
            <a:r>
              <a:rPr lang="nl-NL" dirty="0" smtClean="0">
                <a:latin typeface="Franklin Gothic Book" pitchFamily="34" charset="0"/>
              </a:rPr>
              <a:t>Vakbladen richten zich op een speciaal onderwerp of vakgebied. </a:t>
            </a:r>
            <a:endParaRPr lang="nl-NL" dirty="0">
              <a:latin typeface="Franklin Gothic Book" pitchFamily="34" charset="0"/>
            </a:endParaRPr>
          </a:p>
        </p:txBody>
      </p:sp>
      <p:pic>
        <p:nvPicPr>
          <p:cNvPr id="13" name="Afbeelding 12" descr="Schermafbeelding 2016-05-02 om 11.41.5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600" y="2032000"/>
            <a:ext cx="8178800" cy="27813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edwardsatterfield.com/images/PNG/post-it_large.png"/>
          <p:cNvPicPr>
            <a:picLocks noChangeAspect="1" noChangeArrowheads="1"/>
          </p:cNvPicPr>
          <p:nvPr/>
        </p:nvPicPr>
        <p:blipFill>
          <a:blip r:embed="rId2" cstate="print"/>
          <a:srcRect l="16800" t="8549" r="14178" b="13395"/>
          <a:stretch>
            <a:fillRect/>
          </a:stretch>
        </p:blipFill>
        <p:spPr bwMode="auto">
          <a:xfrm>
            <a:off x="1547664" y="2852936"/>
            <a:ext cx="4080010" cy="3861428"/>
          </a:xfrm>
          <a:prstGeom prst="rect">
            <a:avLst/>
          </a:prstGeom>
          <a:noFill/>
        </p:spPr>
      </p:pic>
      <p:sp>
        <p:nvSpPr>
          <p:cNvPr id="4" name="Title 3"/>
          <p:cNvSpPr>
            <a:spLocks noGrp="1"/>
          </p:cNvSpPr>
          <p:nvPr>
            <p:ph type="title"/>
          </p:nvPr>
        </p:nvSpPr>
        <p:spPr/>
        <p:txBody>
          <a:bodyPr>
            <a:normAutofit fontScale="90000"/>
          </a:bodyPr>
          <a:lstStyle/>
          <a:p>
            <a:r>
              <a:rPr lang="nl-NL" i="1" dirty="0" smtClean="0">
                <a:solidFill>
                  <a:srgbClr val="FF0000"/>
                </a:solidFill>
                <a:latin typeface="Georgia" pitchFamily="18" charset="0"/>
              </a:rPr>
              <a:t>Televisie, bioscoop en radio</a:t>
            </a:r>
            <a:br>
              <a:rPr lang="nl-NL" i="1" dirty="0" smtClean="0">
                <a:solidFill>
                  <a:srgbClr val="FF0000"/>
                </a:solidFill>
                <a:latin typeface="Georgia" pitchFamily="18" charset="0"/>
              </a:rPr>
            </a:br>
            <a:endParaRPr lang="nl-NL" i="1" dirty="0">
              <a:solidFill>
                <a:srgbClr val="FF0000"/>
              </a:solidFill>
              <a:latin typeface="Georgia" pitchFamily="18" charset="0"/>
            </a:endParaRPr>
          </a:p>
        </p:txBody>
      </p:sp>
      <p:sp>
        <p:nvSpPr>
          <p:cNvPr id="6" name="Rectangle 5"/>
          <p:cNvSpPr/>
          <p:nvPr/>
        </p:nvSpPr>
        <p:spPr>
          <a:xfrm>
            <a:off x="683568" y="1124744"/>
            <a:ext cx="7848872" cy="923330"/>
          </a:xfrm>
          <a:prstGeom prst="rect">
            <a:avLst/>
          </a:prstGeom>
          <a:solidFill>
            <a:srgbClr val="FFFF00"/>
          </a:solidFill>
        </p:spPr>
        <p:txBody>
          <a:bodyPr wrap="square">
            <a:spAutoFit/>
          </a:bodyPr>
          <a:lstStyle/>
          <a:p>
            <a:r>
              <a:rPr lang="nl-NL" dirty="0" smtClean="0">
                <a:latin typeface="Franklin Gothic Book" pitchFamily="34" charset="0"/>
              </a:rPr>
              <a:t>We zien dat reclame steeds vaker een integraal onderdeel van het programma</a:t>
            </a:r>
          </a:p>
          <a:p>
            <a:pPr algn="ctr"/>
            <a:r>
              <a:rPr lang="nl-NL" dirty="0" smtClean="0">
                <a:latin typeface="Franklin Gothic Book" pitchFamily="34" charset="0"/>
              </a:rPr>
              <a:t>vormt. Dat is </a:t>
            </a:r>
            <a:r>
              <a:rPr lang="nl-NL" i="1" dirty="0" smtClean="0">
                <a:latin typeface="Franklin Gothic Book" pitchFamily="34" charset="0"/>
              </a:rPr>
              <a:t>non-spot </a:t>
            </a:r>
            <a:r>
              <a:rPr lang="nl-NL" i="1" dirty="0" err="1" smtClean="0">
                <a:latin typeface="Franklin Gothic Book" pitchFamily="34" charset="0"/>
              </a:rPr>
              <a:t>advertising</a:t>
            </a:r>
            <a:r>
              <a:rPr lang="nl-NL" i="1" dirty="0" smtClean="0">
                <a:latin typeface="Franklin Gothic Book" pitchFamily="34" charset="0"/>
              </a:rPr>
              <a:t>, het adverteren buiten de </a:t>
            </a:r>
            <a:r>
              <a:rPr lang="nl-NL" dirty="0" smtClean="0">
                <a:latin typeface="Franklin Gothic Book" pitchFamily="34" charset="0"/>
              </a:rPr>
              <a:t>reclameblokken om. De reden is dat veel mensen </a:t>
            </a:r>
            <a:r>
              <a:rPr lang="nl-NL" dirty="0" err="1" smtClean="0">
                <a:latin typeface="Franklin Gothic Book" pitchFamily="34" charset="0"/>
              </a:rPr>
              <a:t>wegzappen</a:t>
            </a:r>
            <a:r>
              <a:rPr lang="nl-NL" dirty="0" smtClean="0">
                <a:latin typeface="Franklin Gothic Book" pitchFamily="34" charset="0"/>
              </a:rPr>
              <a:t> als een reclameblok begint.</a:t>
            </a:r>
            <a:endParaRPr lang="nl-NL" dirty="0">
              <a:latin typeface="Franklin Gothic Book" pitchFamily="34" charset="0"/>
            </a:endParaRPr>
          </a:p>
        </p:txBody>
      </p:sp>
      <p:sp>
        <p:nvSpPr>
          <p:cNvPr id="8" name="Rectangle 7"/>
          <p:cNvSpPr/>
          <p:nvPr/>
        </p:nvSpPr>
        <p:spPr>
          <a:xfrm>
            <a:off x="539552" y="2348880"/>
            <a:ext cx="8208912" cy="369332"/>
          </a:xfrm>
          <a:prstGeom prst="rect">
            <a:avLst/>
          </a:prstGeom>
        </p:spPr>
        <p:txBody>
          <a:bodyPr wrap="square">
            <a:spAutoFit/>
          </a:bodyPr>
          <a:lstStyle/>
          <a:p>
            <a:r>
              <a:rPr lang="nl-NL" dirty="0" smtClean="0">
                <a:latin typeface="Franklin Gothic Demi" pitchFamily="34" charset="0"/>
              </a:rPr>
              <a:t>Een aantal mogelijkheden om reclame te maken buiten de reclameblokken om</a:t>
            </a:r>
            <a:endParaRPr lang="nl-NL" dirty="0">
              <a:latin typeface="Franklin Gothic Demi" pitchFamily="34" charset="0"/>
            </a:endParaRPr>
          </a:p>
        </p:txBody>
      </p:sp>
      <p:sp>
        <p:nvSpPr>
          <p:cNvPr id="9" name="Rectangle 8"/>
          <p:cNvSpPr/>
          <p:nvPr/>
        </p:nvSpPr>
        <p:spPr>
          <a:xfrm>
            <a:off x="2123728" y="3778297"/>
            <a:ext cx="2880320" cy="1938992"/>
          </a:xfrm>
          <a:prstGeom prst="rect">
            <a:avLst/>
          </a:prstGeom>
        </p:spPr>
        <p:txBody>
          <a:bodyPr wrap="square">
            <a:spAutoFit/>
          </a:bodyPr>
          <a:lstStyle/>
          <a:p>
            <a:pPr algn="ctr">
              <a:lnSpc>
                <a:spcPct val="150000"/>
              </a:lnSpc>
            </a:pPr>
            <a:r>
              <a:rPr lang="nl-NL" sz="2000" dirty="0" err="1" smtClean="0">
                <a:latin typeface="Georgia" pitchFamily="18" charset="0"/>
              </a:rPr>
              <a:t>Billboarding</a:t>
            </a:r>
            <a:endParaRPr lang="nl-NL" sz="2000" dirty="0" smtClean="0">
              <a:latin typeface="Georgia" pitchFamily="18" charset="0"/>
            </a:endParaRPr>
          </a:p>
          <a:p>
            <a:pPr algn="ctr">
              <a:lnSpc>
                <a:spcPct val="150000"/>
              </a:lnSpc>
            </a:pPr>
            <a:r>
              <a:rPr lang="nl-NL" sz="2000" dirty="0" smtClean="0">
                <a:latin typeface="Georgia" pitchFamily="18" charset="0"/>
              </a:rPr>
              <a:t>Product placement</a:t>
            </a:r>
          </a:p>
          <a:p>
            <a:pPr algn="ctr">
              <a:lnSpc>
                <a:spcPct val="150000"/>
              </a:lnSpc>
            </a:pPr>
            <a:r>
              <a:rPr lang="nl-NL" sz="2000" dirty="0" err="1" smtClean="0">
                <a:latin typeface="Georgia" pitchFamily="18" charset="0"/>
              </a:rPr>
              <a:t>Inscript</a:t>
            </a:r>
            <a:r>
              <a:rPr lang="nl-NL" sz="2000" dirty="0" smtClean="0">
                <a:latin typeface="Georgia" pitchFamily="18" charset="0"/>
              </a:rPr>
              <a:t> sponsoring</a:t>
            </a:r>
          </a:p>
          <a:p>
            <a:pPr algn="ctr">
              <a:lnSpc>
                <a:spcPct val="150000"/>
              </a:lnSpc>
            </a:pPr>
            <a:r>
              <a:rPr lang="nl-NL" sz="2000" dirty="0" smtClean="0">
                <a:latin typeface="Georgia" pitchFamily="18" charset="0"/>
              </a:rPr>
              <a:t>Programmaparticipatie</a:t>
            </a:r>
          </a:p>
        </p:txBody>
      </p:sp>
      <p:pic>
        <p:nvPicPr>
          <p:cNvPr id="11" name="Picture 2"/>
          <p:cNvPicPr>
            <a:picLocks noChangeAspect="1" noChangeArrowheads="1"/>
          </p:cNvPicPr>
          <p:nvPr/>
        </p:nvPicPr>
        <p:blipFill>
          <a:blip r:embed="rId3" cstate="print"/>
          <a:srcRect/>
          <a:stretch>
            <a:fillRect/>
          </a:stretch>
        </p:blipFill>
        <p:spPr bwMode="auto">
          <a:xfrm flipH="1" flipV="1">
            <a:off x="6876256" y="5733256"/>
            <a:ext cx="1820436" cy="72008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79912" y="605001"/>
            <a:ext cx="5076056" cy="5632312"/>
          </a:xfrm>
          <a:prstGeom prst="rect">
            <a:avLst/>
          </a:prstGeom>
        </p:spPr>
        <p:txBody>
          <a:bodyPr wrap="square">
            <a:spAutoFit/>
          </a:bodyPr>
          <a:lstStyle/>
          <a:p>
            <a:r>
              <a:rPr lang="nl-NL" dirty="0" smtClean="0">
                <a:latin typeface="Franklin Gothic Book" pitchFamily="34" charset="0"/>
              </a:rPr>
              <a:t>Via een korte vermelding aan het begin of het eind van het programma wordt duidelijk dat het programma mogelijk is gemaakt door een</a:t>
            </a:r>
          </a:p>
          <a:p>
            <a:r>
              <a:rPr lang="nl-NL" dirty="0" smtClean="0">
                <a:latin typeface="Franklin Gothic Book" pitchFamily="34" charset="0"/>
              </a:rPr>
              <a:t>sponsor.</a:t>
            </a:r>
          </a:p>
          <a:p>
            <a:endParaRPr lang="nl-NL" dirty="0" smtClean="0">
              <a:latin typeface="Franklin Gothic Book" pitchFamily="34" charset="0"/>
            </a:endParaRPr>
          </a:p>
          <a:p>
            <a:r>
              <a:rPr lang="nl-NL" dirty="0" smtClean="0">
                <a:latin typeface="Franklin Gothic Book" pitchFamily="34" charset="0"/>
              </a:rPr>
              <a:t>Het merk komt in beeld. Een voorbeeld is dat acteurs uit een soap de kleding dragen van een bepaald merk. </a:t>
            </a:r>
          </a:p>
          <a:p>
            <a:endParaRPr lang="nl-NL" dirty="0" smtClean="0">
              <a:latin typeface="Franklin Gothic Book" pitchFamily="34" charset="0"/>
            </a:endParaRPr>
          </a:p>
          <a:p>
            <a:endParaRPr lang="nl-NL" dirty="0" smtClean="0">
              <a:latin typeface="Franklin Gothic Book" pitchFamily="34" charset="0"/>
            </a:endParaRPr>
          </a:p>
          <a:p>
            <a:r>
              <a:rPr lang="nl-NL" dirty="0" smtClean="0">
                <a:latin typeface="Franklin Gothic Book" pitchFamily="34" charset="0"/>
              </a:rPr>
              <a:t>Het merk maakt deel uit van het script of het script wordt aangepast aan het merk. Bijvoorbeeld Frans Bauer maakt een programma in Curaçao en geeft aan hoe leuk het daar is.</a:t>
            </a:r>
          </a:p>
          <a:p>
            <a:endParaRPr lang="nl-NL" dirty="0" smtClean="0">
              <a:latin typeface="Franklin Gothic Book" pitchFamily="34" charset="0"/>
            </a:endParaRPr>
          </a:p>
          <a:p>
            <a:r>
              <a:rPr lang="nl-NL" dirty="0" smtClean="0">
                <a:latin typeface="Franklin Gothic Book" pitchFamily="34" charset="0"/>
              </a:rPr>
              <a:t>Het programma wordt in overleg met een merk gemaakt. Het merk neemt daarbij een deel of alle productiekosten voor zijn rekening. In ruil</a:t>
            </a:r>
          </a:p>
          <a:p>
            <a:r>
              <a:rPr lang="nl-NL" dirty="0" smtClean="0">
                <a:latin typeface="Franklin Gothic Book" pitchFamily="34" charset="0"/>
              </a:rPr>
              <a:t>daarvoor krijgt het in het programma alle ruimte om zich te profileren.</a:t>
            </a:r>
            <a:endParaRPr lang="nl-NL" dirty="0">
              <a:latin typeface="Franklin Gothic Book" pitchFamily="34" charset="0"/>
            </a:endParaRPr>
          </a:p>
        </p:txBody>
      </p:sp>
      <p:sp>
        <p:nvSpPr>
          <p:cNvPr id="4" name="Rectangle 3"/>
          <p:cNvSpPr/>
          <p:nvPr/>
        </p:nvSpPr>
        <p:spPr>
          <a:xfrm>
            <a:off x="393908" y="764704"/>
            <a:ext cx="2544086" cy="461665"/>
          </a:xfrm>
          <a:prstGeom prst="rect">
            <a:avLst/>
          </a:prstGeom>
          <a:solidFill>
            <a:srgbClr val="FFFF00"/>
          </a:solidFill>
        </p:spPr>
        <p:txBody>
          <a:bodyPr wrap="none">
            <a:spAutoFit/>
          </a:bodyPr>
          <a:lstStyle/>
          <a:p>
            <a:pPr algn="ctr"/>
            <a:r>
              <a:rPr lang="nl-NL" sz="2400" b="1" cap="all" dirty="0" err="1" smtClean="0">
                <a:latin typeface="Franklin Gothic Demi"/>
                <a:cs typeface="Franklin Gothic Demi"/>
              </a:rPr>
              <a:t>Billboarding</a:t>
            </a:r>
          </a:p>
        </p:txBody>
      </p:sp>
      <p:sp>
        <p:nvSpPr>
          <p:cNvPr id="5" name="Rectangle 4"/>
          <p:cNvSpPr/>
          <p:nvPr/>
        </p:nvSpPr>
        <p:spPr>
          <a:xfrm>
            <a:off x="531244" y="2132856"/>
            <a:ext cx="2240556" cy="830997"/>
          </a:xfrm>
          <a:prstGeom prst="rect">
            <a:avLst/>
          </a:prstGeom>
          <a:solidFill>
            <a:srgbClr val="FFFF00"/>
          </a:solidFill>
        </p:spPr>
        <p:txBody>
          <a:bodyPr wrap="square">
            <a:spAutoFit/>
          </a:bodyPr>
          <a:lstStyle/>
          <a:p>
            <a:pPr algn="ctr"/>
            <a:r>
              <a:rPr lang="nl-NL" sz="2400" b="1" cap="all" dirty="0" smtClean="0">
                <a:latin typeface="Franklin Gothic Demi"/>
                <a:cs typeface="Franklin Gothic Demi"/>
              </a:rPr>
              <a:t>Product </a:t>
            </a:r>
          </a:p>
          <a:p>
            <a:pPr algn="ctr"/>
            <a:r>
              <a:rPr lang="nl-NL" sz="2400" b="1" cap="all" dirty="0" smtClean="0">
                <a:latin typeface="Franklin Gothic Demi"/>
                <a:cs typeface="Franklin Gothic Demi"/>
              </a:rPr>
              <a:t>placement</a:t>
            </a:r>
          </a:p>
        </p:txBody>
      </p:sp>
      <p:sp>
        <p:nvSpPr>
          <p:cNvPr id="6" name="Rectangle 5"/>
          <p:cNvSpPr/>
          <p:nvPr/>
        </p:nvSpPr>
        <p:spPr>
          <a:xfrm>
            <a:off x="539551" y="3534107"/>
            <a:ext cx="2304257" cy="830997"/>
          </a:xfrm>
          <a:prstGeom prst="rect">
            <a:avLst/>
          </a:prstGeom>
          <a:solidFill>
            <a:srgbClr val="FFFF00"/>
          </a:solidFill>
        </p:spPr>
        <p:txBody>
          <a:bodyPr wrap="square">
            <a:spAutoFit/>
          </a:bodyPr>
          <a:lstStyle/>
          <a:p>
            <a:pPr algn="ctr"/>
            <a:r>
              <a:rPr lang="nl-NL" sz="2400" b="1" cap="all" dirty="0" err="1" smtClean="0">
                <a:latin typeface="Franklin Gothic Demi"/>
                <a:cs typeface="Franklin Gothic Demi"/>
              </a:rPr>
              <a:t>Inscript</a:t>
            </a:r>
            <a:r>
              <a:rPr lang="nl-NL" sz="2400" b="1" cap="all" dirty="0" smtClean="0">
                <a:latin typeface="Franklin Gothic Demi"/>
                <a:cs typeface="Franklin Gothic Demi"/>
              </a:rPr>
              <a:t> </a:t>
            </a:r>
          </a:p>
          <a:p>
            <a:pPr algn="ctr"/>
            <a:r>
              <a:rPr lang="nl-NL" sz="2400" b="1" cap="all" dirty="0" smtClean="0">
                <a:latin typeface="Franklin Gothic Demi"/>
                <a:cs typeface="Franklin Gothic Demi"/>
              </a:rPr>
              <a:t>sponsoring</a:t>
            </a:r>
          </a:p>
        </p:txBody>
      </p:sp>
      <p:sp>
        <p:nvSpPr>
          <p:cNvPr id="7" name="Rectangle 6"/>
          <p:cNvSpPr/>
          <p:nvPr/>
        </p:nvSpPr>
        <p:spPr>
          <a:xfrm>
            <a:off x="539551" y="4974267"/>
            <a:ext cx="2304257" cy="830997"/>
          </a:xfrm>
          <a:prstGeom prst="rect">
            <a:avLst/>
          </a:prstGeom>
          <a:solidFill>
            <a:srgbClr val="FFFF00"/>
          </a:solidFill>
        </p:spPr>
        <p:txBody>
          <a:bodyPr wrap="square">
            <a:spAutoFit/>
          </a:bodyPr>
          <a:lstStyle/>
          <a:p>
            <a:pPr algn="ctr"/>
            <a:r>
              <a:rPr lang="nl-NL" sz="2400" b="1" cap="all" dirty="0" smtClean="0">
                <a:latin typeface="Franklin Gothic Demi"/>
                <a:cs typeface="Franklin Gothic Demi"/>
              </a:rPr>
              <a:t>Programma</a:t>
            </a:r>
          </a:p>
          <a:p>
            <a:pPr algn="ctr"/>
            <a:r>
              <a:rPr lang="nl-NL" sz="2400" b="1" cap="all" dirty="0" smtClean="0">
                <a:latin typeface="Franklin Gothic Demi"/>
                <a:cs typeface="Franklin Gothic Demi"/>
              </a:rPr>
              <a:t>participatie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5496" y="47235"/>
            <a:ext cx="7039252" cy="2445661"/>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251521" y="2708921"/>
            <a:ext cx="6840760" cy="170484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251520" y="4604014"/>
            <a:ext cx="6912768" cy="219719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1094</TotalTime>
  <Words>751</Words>
  <Application>Microsoft Office PowerPoint</Application>
  <PresentationFormat>Diavoorstelling (4:3)</PresentationFormat>
  <Paragraphs>130</Paragraphs>
  <Slides>23</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23</vt:i4>
      </vt:variant>
    </vt:vector>
  </HeadingPairs>
  <TitlesOfParts>
    <vt:vector size="30" baseType="lpstr">
      <vt:lpstr>Arial</vt:lpstr>
      <vt:lpstr>Arial Black</vt:lpstr>
      <vt:lpstr>Calibri</vt:lpstr>
      <vt:lpstr>Franklin Gothic Book</vt:lpstr>
      <vt:lpstr>Franklin Gothic Demi</vt:lpstr>
      <vt:lpstr>Georgia</vt:lpstr>
      <vt:lpstr>Office-thema</vt:lpstr>
      <vt:lpstr>PowerPoint-presentatie</vt:lpstr>
      <vt:lpstr>Owned, paid en earned media</vt:lpstr>
      <vt:lpstr>Owned media</vt:lpstr>
      <vt:lpstr>Paid media</vt:lpstr>
      <vt:lpstr>Dagbladen en huis-aan-huisbladen</vt:lpstr>
      <vt:lpstr>Tijdschriften en vakbladen</vt:lpstr>
      <vt:lpstr>Televisie, bioscoop en radio </vt:lpstr>
      <vt:lpstr>PowerPoint-presentatie</vt:lpstr>
      <vt:lpstr>PowerPoint-presentatie</vt:lpstr>
      <vt:lpstr>Outdoor media </vt:lpstr>
      <vt:lpstr>PowerPoint-presentatie</vt:lpstr>
      <vt:lpstr>PowerPoint-presentatie</vt:lpstr>
      <vt:lpstr>Earned media</vt:lpstr>
      <vt:lpstr>Virals</vt:lpstr>
      <vt:lpstr>Crossmediaal</vt:lpstr>
      <vt:lpstr>Mediaplanning</vt:lpstr>
      <vt:lpstr>Mediaselectie</vt:lpstr>
      <vt:lpstr>PowerPoint-presentatie</vt:lpstr>
      <vt:lpstr>Confrontatiesituatie</vt:lpstr>
      <vt:lpstr>Contactfrequentie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Ineke</dc:creator>
  <cp:lastModifiedBy>Ingrid Buckx</cp:lastModifiedBy>
  <cp:revision>142</cp:revision>
  <dcterms:created xsi:type="dcterms:W3CDTF">2013-07-04T11:34:39Z</dcterms:created>
  <dcterms:modified xsi:type="dcterms:W3CDTF">2018-03-11T14:13:22Z</dcterms:modified>
</cp:coreProperties>
</file>